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6"/>
  </p:notesMasterIdLst>
  <p:handoutMasterIdLst>
    <p:handoutMasterId r:id="rId7"/>
  </p:handoutMasterIdLst>
  <p:sldIdLst>
    <p:sldId id="257" r:id="rId3"/>
    <p:sldId id="290" r:id="rId4"/>
    <p:sldId id="29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763"/>
    <a:srgbClr val="214F87"/>
    <a:srgbClr val="C3A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>
      <p:cViewPr varScale="1">
        <p:scale>
          <a:sx n="111" d="100"/>
          <a:sy n="111" d="100"/>
        </p:scale>
        <p:origin x="153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53074-88E8-465E-89BD-C538FBE55962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813F6-CD4E-4572-B67F-0B6C9737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705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FBD60-8B03-443B-9F8B-CA2B2017FD72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2CAF9-A07D-4309-A621-3C84644B4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83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49555" y="6376243"/>
            <a:ext cx="486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214F87"/>
                </a:solidFill>
              </a:defRPr>
            </a:lvl1pPr>
          </a:lstStyle>
          <a:p>
            <a:fld id="{86BC9DE8-FC2A-4EF9-935D-2018867125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06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nquiries@pro-actions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ooter image.jpg"/>
          <p:cNvPicPr>
            <a:picLocks noChangeAspect="1"/>
          </p:cNvPicPr>
          <p:nvPr/>
        </p:nvPicPr>
        <p:blipFill>
          <a:blip r:embed="rId3" cstate="print"/>
          <a:srcRect l="1536" t="79578" r="11559"/>
          <a:stretch>
            <a:fillRect/>
          </a:stretch>
        </p:blipFill>
        <p:spPr>
          <a:xfrm>
            <a:off x="0" y="5589240"/>
            <a:ext cx="6084168" cy="147836"/>
          </a:xfrm>
          <a:prstGeom prst="rect">
            <a:avLst/>
          </a:prstGeom>
        </p:spPr>
      </p:pic>
      <p:pic>
        <p:nvPicPr>
          <p:cNvPr id="9" name="Picture 8" descr="footer image.jpg"/>
          <p:cNvPicPr>
            <a:picLocks noChangeAspect="1"/>
          </p:cNvPicPr>
          <p:nvPr/>
        </p:nvPicPr>
        <p:blipFill>
          <a:blip r:embed="rId3" cstate="print"/>
          <a:srcRect l="1536" t="79578" r="11559"/>
          <a:stretch>
            <a:fillRect/>
          </a:stretch>
        </p:blipFill>
        <p:spPr>
          <a:xfrm>
            <a:off x="3059832" y="5589240"/>
            <a:ext cx="6084168" cy="147836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3915" y="357166"/>
            <a:ext cx="42161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6143644"/>
            <a:ext cx="2000264" cy="47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 userDrawn="1"/>
        </p:nvSpPr>
        <p:spPr>
          <a:xfrm>
            <a:off x="3214678" y="6357958"/>
            <a:ext cx="2757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b="1" dirty="0">
                <a:solidFill>
                  <a:srgbClr val="214F87"/>
                </a:solidFill>
              </a:rPr>
              <a:t>© Pro-actions Business Coaching and Support Limited 2022</a:t>
            </a:r>
          </a:p>
          <a:p>
            <a:pPr algn="ctr"/>
            <a:r>
              <a:rPr lang="en-GB" sz="700" b="1" dirty="0">
                <a:solidFill>
                  <a:srgbClr val="214F87"/>
                </a:solidFill>
                <a:hlinkClick r:id="rId4"/>
              </a:rPr>
              <a:t>enquiries@pro-actions.com</a:t>
            </a:r>
            <a:endParaRPr lang="en-GB" sz="700" b="1" dirty="0">
              <a:solidFill>
                <a:srgbClr val="214F87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49555" y="6381328"/>
            <a:ext cx="486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214F87"/>
                </a:solidFill>
              </a:defRPr>
            </a:lvl1pPr>
          </a:lstStyle>
          <a:p>
            <a:fld id="{86BC9DE8-FC2A-4EF9-935D-2018867125C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49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36912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214F87"/>
                </a:solidFill>
                <a:latin typeface="Century Gothic" pitchFamily="34" charset="0"/>
              </a:rPr>
              <a:t>Ansoff matrix template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663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9A763"/>
                </a:solidFill>
                <a:latin typeface="Century Gothic" pitchFamily="34" charset="0"/>
              </a:rPr>
              <a:t>Pivoting your business – four potentials to explore using Ansoff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67104" y="786824"/>
            <a:ext cx="5237144" cy="400110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Product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A0504C-3DDF-4B69-ABAC-59D75B2BD9D8}"/>
              </a:ext>
            </a:extLst>
          </p:cNvPr>
          <p:cNvSpPr txBox="1"/>
          <p:nvPr/>
        </p:nvSpPr>
        <p:spPr>
          <a:xfrm>
            <a:off x="1559056" y="3861048"/>
            <a:ext cx="2520280" cy="19442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b="1" dirty="0">
                <a:solidFill>
                  <a:srgbClr val="214F87"/>
                </a:solidFill>
              </a:rPr>
              <a:t>Existing product to new customers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8DF3D9-9E9B-4125-8C1D-F9C2C7C48BDA}"/>
              </a:ext>
            </a:extLst>
          </p:cNvPr>
          <p:cNvSpPr txBox="1"/>
          <p:nvPr/>
        </p:nvSpPr>
        <p:spPr>
          <a:xfrm>
            <a:off x="4275920" y="3861048"/>
            <a:ext cx="2520280" cy="19442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9933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b="1" dirty="0">
                <a:solidFill>
                  <a:srgbClr val="214F87"/>
                </a:solidFill>
              </a:rPr>
              <a:t>New product to new customers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D5001-8A70-406C-B121-F16FF53A3A90}"/>
              </a:ext>
            </a:extLst>
          </p:cNvPr>
          <p:cNvSpPr txBox="1"/>
          <p:nvPr/>
        </p:nvSpPr>
        <p:spPr>
          <a:xfrm>
            <a:off x="1559056" y="1735665"/>
            <a:ext cx="2520280" cy="19442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9933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b="1">
                <a:solidFill>
                  <a:srgbClr val="214F87"/>
                </a:solidFill>
              </a:defRPr>
            </a:lvl1pPr>
          </a:lstStyle>
          <a:p>
            <a:r>
              <a:rPr lang="en-GB" dirty="0"/>
              <a:t>Existing product to existing customers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B53DDA-123F-4CC5-B8F5-9D2668D27C42}"/>
              </a:ext>
            </a:extLst>
          </p:cNvPr>
          <p:cNvSpPr txBox="1"/>
          <p:nvPr/>
        </p:nvSpPr>
        <p:spPr>
          <a:xfrm>
            <a:off x="4275920" y="1735665"/>
            <a:ext cx="2520280" cy="19442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b="1" dirty="0">
                <a:solidFill>
                  <a:srgbClr val="214F87"/>
                </a:solidFill>
              </a:rPr>
              <a:t>New product to existing customers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05C16D-4B01-450D-831F-EF213D0EAB00}"/>
              </a:ext>
            </a:extLst>
          </p:cNvPr>
          <p:cNvSpPr txBox="1"/>
          <p:nvPr/>
        </p:nvSpPr>
        <p:spPr>
          <a:xfrm>
            <a:off x="1567104" y="1250236"/>
            <a:ext cx="2520280" cy="400110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Existing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6DCF93-627D-49A1-8E8C-A2E50005B8B4}"/>
              </a:ext>
            </a:extLst>
          </p:cNvPr>
          <p:cNvSpPr txBox="1"/>
          <p:nvPr/>
        </p:nvSpPr>
        <p:spPr>
          <a:xfrm>
            <a:off x="4283968" y="1250236"/>
            <a:ext cx="2520280" cy="400110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59D2C3-7A52-48DA-BF99-F69C035D96EB}"/>
              </a:ext>
            </a:extLst>
          </p:cNvPr>
          <p:cNvSpPr txBox="1"/>
          <p:nvPr/>
        </p:nvSpPr>
        <p:spPr>
          <a:xfrm rot="16200000">
            <a:off x="-1245802" y="3571515"/>
            <a:ext cx="4065440" cy="400110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Market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A648F6-A6EB-4DFA-81EB-F2E6FB482FC5}"/>
              </a:ext>
            </a:extLst>
          </p:cNvPr>
          <p:cNvSpPr txBox="1"/>
          <p:nvPr/>
        </p:nvSpPr>
        <p:spPr>
          <a:xfrm rot="16200000">
            <a:off x="294317" y="2506574"/>
            <a:ext cx="1941929" cy="400110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Existing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49E95E-C967-455B-BE68-950DF39B4788}"/>
              </a:ext>
            </a:extLst>
          </p:cNvPr>
          <p:cNvSpPr txBox="1"/>
          <p:nvPr/>
        </p:nvSpPr>
        <p:spPr>
          <a:xfrm rot="16200000">
            <a:off x="296589" y="4634245"/>
            <a:ext cx="1941928" cy="400110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New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D1A004-BD77-49FD-BBF3-22AF3C59098C}"/>
              </a:ext>
            </a:extLst>
          </p:cNvPr>
          <p:cNvCxnSpPr/>
          <p:nvPr/>
        </p:nvCxnSpPr>
        <p:spPr>
          <a:xfrm>
            <a:off x="4186824" y="1250236"/>
            <a:ext cx="0" cy="4551767"/>
          </a:xfrm>
          <a:prstGeom prst="line">
            <a:avLst/>
          </a:prstGeom>
          <a:ln w="57150">
            <a:solidFill>
              <a:srgbClr val="214F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CD90519-D5ED-4848-8D4D-BB4CE8C26F15}"/>
              </a:ext>
            </a:extLst>
          </p:cNvPr>
          <p:cNvCxnSpPr>
            <a:cxnSpLocks/>
          </p:cNvCxnSpPr>
          <p:nvPr/>
        </p:nvCxnSpPr>
        <p:spPr>
          <a:xfrm>
            <a:off x="1567104" y="3775728"/>
            <a:ext cx="5237144" cy="0"/>
          </a:xfrm>
          <a:prstGeom prst="line">
            <a:avLst/>
          </a:prstGeom>
          <a:ln w="57150">
            <a:solidFill>
              <a:srgbClr val="214F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http://upload.wikimedia.org/wikipedia/commons/thumb/d/dd/Achtung.svg/2000px-Achtung.svg.png">
            <a:extLst>
              <a:ext uri="{FF2B5EF4-FFF2-40B4-BE49-F238E27FC236}">
                <a16:creationId xmlns:a16="http://schemas.microsoft.com/office/drawing/2014/main" id="{D2D7EBDC-2986-4F02-B7DF-D24C1734B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08485" y="908720"/>
            <a:ext cx="457480" cy="40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FA9EDD7-F20A-478A-9AA8-27314E59A43E}"/>
              </a:ext>
            </a:extLst>
          </p:cNvPr>
          <p:cNvSpPr/>
          <p:nvPr/>
        </p:nvSpPr>
        <p:spPr>
          <a:xfrm>
            <a:off x="7020272" y="1484789"/>
            <a:ext cx="1833907" cy="43172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GB" sz="1400" b="1" dirty="0">
                <a:solidFill>
                  <a:srgbClr val="214F87"/>
                </a:solidFill>
              </a:rPr>
              <a:t>All are worth thinking about.</a:t>
            </a:r>
          </a:p>
          <a:p>
            <a:endParaRPr lang="en-GB" sz="1400" b="1" dirty="0">
              <a:solidFill>
                <a:srgbClr val="214F87"/>
              </a:solidFill>
            </a:endParaRPr>
          </a:p>
          <a:p>
            <a:r>
              <a:rPr lang="en-GB" sz="1400" b="1" dirty="0">
                <a:solidFill>
                  <a:srgbClr val="214F87"/>
                </a:solidFill>
              </a:rPr>
              <a:t>However, the amber ones are theoretically higher risk.</a:t>
            </a:r>
          </a:p>
          <a:p>
            <a:endParaRPr lang="en-GB" sz="1400" b="1" dirty="0">
              <a:solidFill>
                <a:srgbClr val="214F87"/>
              </a:solidFill>
            </a:endParaRPr>
          </a:p>
          <a:p>
            <a:r>
              <a:rPr lang="en-GB" sz="1400" b="1" dirty="0">
                <a:solidFill>
                  <a:srgbClr val="214F87"/>
                </a:solidFill>
              </a:rPr>
              <a:t>Existing/existing is more of the same so what do you do differently to make it work?</a:t>
            </a:r>
          </a:p>
          <a:p>
            <a:endParaRPr lang="en-GB" sz="1400" b="1" dirty="0">
              <a:solidFill>
                <a:srgbClr val="214F87"/>
              </a:solidFill>
            </a:endParaRPr>
          </a:p>
          <a:p>
            <a:r>
              <a:rPr lang="en-GB" sz="1400" b="1" dirty="0">
                <a:solidFill>
                  <a:srgbClr val="214F87"/>
                </a:solidFill>
              </a:rPr>
              <a:t>New/new is likely to be outside what you know – might be brilliant, but might be outside competence?</a:t>
            </a:r>
            <a:endParaRPr lang="en-GB" sz="1400" dirty="0">
              <a:solidFill>
                <a:srgbClr val="214F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9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663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9A763"/>
                </a:solidFill>
                <a:latin typeface="Century Gothic" pitchFamily="34" charset="0"/>
              </a:rPr>
              <a:t>Blank template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5778" y="692696"/>
            <a:ext cx="7253368" cy="330225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Product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A0504C-3DDF-4B69-ABAC-59D75B2BD9D8}"/>
              </a:ext>
            </a:extLst>
          </p:cNvPr>
          <p:cNvSpPr txBox="1"/>
          <p:nvPr/>
        </p:nvSpPr>
        <p:spPr>
          <a:xfrm>
            <a:off x="1367729" y="3761890"/>
            <a:ext cx="3559731" cy="22151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t">
            <a:noAutofit/>
          </a:bodyPr>
          <a:lstStyle/>
          <a:p>
            <a:pPr algn="ctr"/>
            <a:r>
              <a:rPr lang="en-GB" sz="1000" b="1" dirty="0">
                <a:solidFill>
                  <a:srgbClr val="214F87"/>
                </a:solidFill>
              </a:rPr>
              <a:t>Existing product to new customers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214F87"/>
                </a:solidFill>
              </a:rPr>
              <a:t>xx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8DF3D9-9E9B-4125-8C1D-F9C2C7C48BDA}"/>
              </a:ext>
            </a:extLst>
          </p:cNvPr>
          <p:cNvSpPr txBox="1"/>
          <p:nvPr/>
        </p:nvSpPr>
        <p:spPr>
          <a:xfrm>
            <a:off x="5072276" y="3761890"/>
            <a:ext cx="3556865" cy="22151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9933"/>
            </a:solidFill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GB" sz="1000" b="1" dirty="0">
                <a:solidFill>
                  <a:srgbClr val="214F87"/>
                </a:solidFill>
              </a:rPr>
              <a:t>New product to new customers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214F87"/>
                </a:solidFill>
              </a:rPr>
              <a:t>xx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D5001-8A70-406C-B121-F16FF53A3A90}"/>
              </a:ext>
            </a:extLst>
          </p:cNvPr>
          <p:cNvSpPr txBox="1"/>
          <p:nvPr/>
        </p:nvSpPr>
        <p:spPr>
          <a:xfrm>
            <a:off x="1375776" y="1414494"/>
            <a:ext cx="3559731" cy="21689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9933"/>
            </a:solidFill>
          </a:ln>
        </p:spPr>
        <p:txBody>
          <a:bodyPr wrap="square" rtlCol="0" anchor="t">
            <a:noAutofit/>
          </a:bodyPr>
          <a:lstStyle>
            <a:defPPr>
              <a:defRPr lang="en-US"/>
            </a:defPPr>
            <a:lvl1pPr algn="ctr">
              <a:defRPr b="1">
                <a:solidFill>
                  <a:srgbClr val="214F87"/>
                </a:solidFill>
              </a:defRPr>
            </a:lvl1pPr>
          </a:lstStyle>
          <a:p>
            <a:r>
              <a:rPr lang="en-GB" sz="1000" dirty="0"/>
              <a:t>Existing product to existing customers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b="0" dirty="0"/>
              <a:t>xx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B53DDA-123F-4CC5-B8F5-9D2668D27C42}"/>
              </a:ext>
            </a:extLst>
          </p:cNvPr>
          <p:cNvSpPr txBox="1"/>
          <p:nvPr/>
        </p:nvSpPr>
        <p:spPr>
          <a:xfrm>
            <a:off x="5072277" y="1414495"/>
            <a:ext cx="3556866" cy="21817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t">
            <a:noAutofit/>
          </a:bodyPr>
          <a:lstStyle/>
          <a:p>
            <a:pPr algn="ctr"/>
            <a:r>
              <a:rPr lang="en-GB" sz="1000" b="1" dirty="0">
                <a:solidFill>
                  <a:srgbClr val="214F87"/>
                </a:solidFill>
              </a:rPr>
              <a:t>New product to existing customers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214F87"/>
                </a:solidFill>
              </a:rPr>
              <a:t>xx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05C16D-4B01-450D-831F-EF213D0EAB00}"/>
              </a:ext>
            </a:extLst>
          </p:cNvPr>
          <p:cNvSpPr txBox="1"/>
          <p:nvPr/>
        </p:nvSpPr>
        <p:spPr>
          <a:xfrm>
            <a:off x="1375777" y="1049903"/>
            <a:ext cx="3580961" cy="330225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Existing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6DCF93-627D-49A1-8E8C-A2E50005B8B4}"/>
              </a:ext>
            </a:extLst>
          </p:cNvPr>
          <p:cNvSpPr txBox="1"/>
          <p:nvPr/>
        </p:nvSpPr>
        <p:spPr>
          <a:xfrm>
            <a:off x="5064227" y="1049903"/>
            <a:ext cx="3564920" cy="330225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New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59D2C3-7A52-48DA-BF99-F69C035D96EB}"/>
              </a:ext>
            </a:extLst>
          </p:cNvPr>
          <p:cNvSpPr txBox="1"/>
          <p:nvPr/>
        </p:nvSpPr>
        <p:spPr>
          <a:xfrm rot="16200000">
            <a:off x="-1685686" y="3495716"/>
            <a:ext cx="4562555" cy="400110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Market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A648F6-A6EB-4DFA-81EB-F2E6FB482FC5}"/>
              </a:ext>
            </a:extLst>
          </p:cNvPr>
          <p:cNvSpPr txBox="1"/>
          <p:nvPr/>
        </p:nvSpPr>
        <p:spPr>
          <a:xfrm rot="16200000">
            <a:off x="-10530" y="2298925"/>
            <a:ext cx="2168972" cy="400110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Existing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49E95E-C967-455B-BE68-950DF39B4788}"/>
              </a:ext>
            </a:extLst>
          </p:cNvPr>
          <p:cNvSpPr txBox="1"/>
          <p:nvPr/>
        </p:nvSpPr>
        <p:spPr>
          <a:xfrm rot="16200000">
            <a:off x="-27693" y="4673072"/>
            <a:ext cx="2207839" cy="400110"/>
          </a:xfrm>
          <a:prstGeom prst="rect">
            <a:avLst/>
          </a:prstGeom>
          <a:solidFill>
            <a:srgbClr val="214F8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New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D1A004-BD77-49FD-BBF3-22AF3C59098C}"/>
              </a:ext>
            </a:extLst>
          </p:cNvPr>
          <p:cNvCxnSpPr>
            <a:cxnSpLocks/>
          </p:cNvCxnSpPr>
          <p:nvPr/>
        </p:nvCxnSpPr>
        <p:spPr>
          <a:xfrm>
            <a:off x="4999868" y="1049903"/>
            <a:ext cx="0" cy="4927144"/>
          </a:xfrm>
          <a:prstGeom prst="line">
            <a:avLst/>
          </a:prstGeom>
          <a:ln w="57150">
            <a:solidFill>
              <a:srgbClr val="214F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CD90519-D5ED-4848-8D4D-BB4CE8C26F15}"/>
              </a:ext>
            </a:extLst>
          </p:cNvPr>
          <p:cNvCxnSpPr>
            <a:cxnSpLocks/>
          </p:cNvCxnSpPr>
          <p:nvPr/>
        </p:nvCxnSpPr>
        <p:spPr>
          <a:xfrm>
            <a:off x="1375778" y="3681600"/>
            <a:ext cx="7253364" cy="0"/>
          </a:xfrm>
          <a:prstGeom prst="line">
            <a:avLst/>
          </a:prstGeom>
          <a:ln w="57150">
            <a:solidFill>
              <a:srgbClr val="214F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725424"/>
      </p:ext>
    </p:extLst>
  </p:cSld>
  <p:clrMapOvr>
    <a:masterClrMapping/>
  </p:clrMapOvr>
</p:sld>
</file>

<file path=ppt/theme/theme1.xml><?xml version="1.0" encoding="utf-8"?>
<a:theme xmlns:a="http://schemas.openxmlformats.org/drawingml/2006/main" name="New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PPT Template</Template>
  <TotalTime>919</TotalTime>
  <Words>128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New PPT Template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Evelyn Gutteridge</cp:lastModifiedBy>
  <cp:revision>143</cp:revision>
  <dcterms:created xsi:type="dcterms:W3CDTF">2014-10-30T10:41:11Z</dcterms:created>
  <dcterms:modified xsi:type="dcterms:W3CDTF">2022-05-10T11:23:05Z</dcterms:modified>
</cp:coreProperties>
</file>