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8" r:id="rId2"/>
  </p:sldMasterIdLst>
  <p:notesMasterIdLst>
    <p:notesMasterId r:id="rId34"/>
  </p:notesMasterIdLst>
  <p:sldIdLst>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88" r:id="rId20"/>
    <p:sldId id="290" r:id="rId21"/>
    <p:sldId id="277" r:id="rId22"/>
    <p:sldId id="285" r:id="rId23"/>
    <p:sldId id="286" r:id="rId24"/>
    <p:sldId id="287" r:id="rId25"/>
    <p:sldId id="291" r:id="rId26"/>
    <p:sldId id="278" r:id="rId27"/>
    <p:sldId id="279" r:id="rId28"/>
    <p:sldId id="280" r:id="rId29"/>
    <p:sldId id="281" r:id="rId30"/>
    <p:sldId id="282"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4F87"/>
    <a:srgbClr val="C3AD77"/>
    <a:srgbClr val="F9A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10"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CCAA3-AADD-4253-A5C6-016ECB40771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77E29AE6-E713-4048-B490-E01663DE9FDF}">
      <dgm:prSet phldrT="[Text]" custT="1"/>
      <dgm:spPr>
        <a:solidFill>
          <a:srgbClr val="214F87"/>
        </a:solidFill>
      </dgm:spPr>
      <dgm:t>
        <a:bodyPr/>
        <a:lstStyle/>
        <a:p>
          <a:r>
            <a:rPr lang="en-GB" sz="1200" dirty="0" smtClean="0"/>
            <a:t>Managing Director</a:t>
          </a:r>
          <a:endParaRPr lang="en-GB" sz="1200" dirty="0"/>
        </a:p>
      </dgm:t>
    </dgm:pt>
    <dgm:pt modelId="{661FECF4-F736-4929-A3D0-598A0939C3EE}" type="parTrans" cxnId="{B896DE66-B834-469C-8DE5-72248FC3F8FF}">
      <dgm:prSet/>
      <dgm:spPr/>
      <dgm:t>
        <a:bodyPr/>
        <a:lstStyle/>
        <a:p>
          <a:endParaRPr lang="en-GB" sz="1400"/>
        </a:p>
      </dgm:t>
    </dgm:pt>
    <dgm:pt modelId="{ACCB0A13-5026-433C-8025-6EB2332B3F67}" type="sibTrans" cxnId="{B896DE66-B834-469C-8DE5-72248FC3F8FF}">
      <dgm:prSet/>
      <dgm:spPr/>
      <dgm:t>
        <a:bodyPr/>
        <a:lstStyle/>
        <a:p>
          <a:endParaRPr lang="en-GB" sz="1400"/>
        </a:p>
      </dgm:t>
    </dgm:pt>
    <dgm:pt modelId="{8FC9E239-70E9-424C-9898-4DE0FB1E0FD7}">
      <dgm:prSet phldrT="[Text]" custT="1"/>
      <dgm:spPr>
        <a:solidFill>
          <a:srgbClr val="FF0000"/>
        </a:solidFill>
      </dgm:spPr>
      <dgm:t>
        <a:bodyPr/>
        <a:lstStyle/>
        <a:p>
          <a:r>
            <a:rPr lang="en-GB" sz="1200" dirty="0" smtClean="0"/>
            <a:t>Finance Director</a:t>
          </a:r>
          <a:endParaRPr lang="en-GB" sz="1200" dirty="0"/>
        </a:p>
      </dgm:t>
    </dgm:pt>
    <dgm:pt modelId="{39DBBE42-D609-4F79-9436-C3A0098B4993}" type="parTrans" cxnId="{DE6F63ED-0B5F-41F2-9C9D-CF7ABEEEA4AF}">
      <dgm:prSet/>
      <dgm:spPr/>
      <dgm:t>
        <a:bodyPr/>
        <a:lstStyle/>
        <a:p>
          <a:endParaRPr lang="en-GB" sz="1400"/>
        </a:p>
      </dgm:t>
    </dgm:pt>
    <dgm:pt modelId="{02F27DAA-09D9-45D3-9BB7-F2B20D910F6C}" type="sibTrans" cxnId="{DE6F63ED-0B5F-41F2-9C9D-CF7ABEEEA4AF}">
      <dgm:prSet/>
      <dgm:spPr/>
      <dgm:t>
        <a:bodyPr/>
        <a:lstStyle/>
        <a:p>
          <a:endParaRPr lang="en-GB" sz="1400"/>
        </a:p>
      </dgm:t>
    </dgm:pt>
    <dgm:pt modelId="{CDCF5A7A-B730-4591-8BED-928DA58CD23B}">
      <dgm:prSet phldrT="[Text]" custT="1"/>
      <dgm:spPr>
        <a:solidFill>
          <a:srgbClr val="F9A763"/>
        </a:solidFill>
      </dgm:spPr>
      <dgm:t>
        <a:bodyPr/>
        <a:lstStyle/>
        <a:p>
          <a:r>
            <a:rPr lang="en-GB" sz="1200" dirty="0" smtClean="0"/>
            <a:t>Sales &amp; Marketing Director</a:t>
          </a:r>
          <a:endParaRPr lang="en-GB" sz="1200" dirty="0"/>
        </a:p>
      </dgm:t>
    </dgm:pt>
    <dgm:pt modelId="{F1190AC5-8736-4BBA-B0E2-0E4089F19A57}" type="parTrans" cxnId="{58050147-31C3-44A6-A5C0-8DA2CD4BB834}">
      <dgm:prSet/>
      <dgm:spPr/>
      <dgm:t>
        <a:bodyPr/>
        <a:lstStyle/>
        <a:p>
          <a:endParaRPr lang="en-GB" sz="1400"/>
        </a:p>
      </dgm:t>
    </dgm:pt>
    <dgm:pt modelId="{DFD51505-FDB1-477E-8774-C635337E99C4}" type="sibTrans" cxnId="{58050147-31C3-44A6-A5C0-8DA2CD4BB834}">
      <dgm:prSet/>
      <dgm:spPr/>
      <dgm:t>
        <a:bodyPr/>
        <a:lstStyle/>
        <a:p>
          <a:endParaRPr lang="en-GB" sz="1400"/>
        </a:p>
      </dgm:t>
    </dgm:pt>
    <dgm:pt modelId="{5E901856-9DF2-4D8B-B61B-80BDB2C70048}">
      <dgm:prSet phldrT="[Text]" custT="1"/>
      <dgm:spPr>
        <a:solidFill>
          <a:srgbClr val="00B050"/>
        </a:solidFill>
      </dgm:spPr>
      <dgm:t>
        <a:bodyPr/>
        <a:lstStyle/>
        <a:p>
          <a:r>
            <a:rPr lang="en-GB" sz="1200" dirty="0" smtClean="0"/>
            <a:t>Operations Director</a:t>
          </a:r>
          <a:endParaRPr lang="en-GB" sz="1200" dirty="0"/>
        </a:p>
      </dgm:t>
    </dgm:pt>
    <dgm:pt modelId="{95C13C59-5E5C-4CBC-999D-C02DE3687538}" type="parTrans" cxnId="{295CB388-0A43-4719-B573-C2E18A79A0F4}">
      <dgm:prSet/>
      <dgm:spPr/>
      <dgm:t>
        <a:bodyPr/>
        <a:lstStyle/>
        <a:p>
          <a:endParaRPr lang="en-GB" sz="1400"/>
        </a:p>
      </dgm:t>
    </dgm:pt>
    <dgm:pt modelId="{5CE58AB3-834B-4BA4-8753-1AB98067209F}" type="sibTrans" cxnId="{295CB388-0A43-4719-B573-C2E18A79A0F4}">
      <dgm:prSet/>
      <dgm:spPr/>
      <dgm:t>
        <a:bodyPr/>
        <a:lstStyle/>
        <a:p>
          <a:endParaRPr lang="en-GB" sz="1400"/>
        </a:p>
      </dgm:t>
    </dgm:pt>
    <dgm:pt modelId="{C294BDFD-1D15-4BD5-BC32-1E31131FDC36}" type="pres">
      <dgm:prSet presAssocID="{4D0CCAA3-AADD-4253-A5C6-016ECB40771E}" presName="hierChild1" presStyleCnt="0">
        <dgm:presLayoutVars>
          <dgm:orgChart val="1"/>
          <dgm:chPref val="1"/>
          <dgm:dir/>
          <dgm:animOne val="branch"/>
          <dgm:animLvl val="lvl"/>
          <dgm:resizeHandles/>
        </dgm:presLayoutVars>
      </dgm:prSet>
      <dgm:spPr/>
      <dgm:t>
        <a:bodyPr/>
        <a:lstStyle/>
        <a:p>
          <a:endParaRPr lang="en-GB"/>
        </a:p>
      </dgm:t>
    </dgm:pt>
    <dgm:pt modelId="{B9B5E51B-E3ED-448B-8149-7838E4769348}" type="pres">
      <dgm:prSet presAssocID="{77E29AE6-E713-4048-B490-E01663DE9FDF}" presName="hierRoot1" presStyleCnt="0">
        <dgm:presLayoutVars>
          <dgm:hierBranch val="init"/>
        </dgm:presLayoutVars>
      </dgm:prSet>
      <dgm:spPr/>
    </dgm:pt>
    <dgm:pt modelId="{C73502A4-916A-4BD3-B091-2499E910A307}" type="pres">
      <dgm:prSet presAssocID="{77E29AE6-E713-4048-B490-E01663DE9FDF}" presName="rootComposite1" presStyleCnt="0"/>
      <dgm:spPr/>
    </dgm:pt>
    <dgm:pt modelId="{8F0447DA-5116-42CA-B85B-645770F31947}" type="pres">
      <dgm:prSet presAssocID="{77E29AE6-E713-4048-B490-E01663DE9FDF}" presName="rootText1" presStyleLbl="node0" presStyleIdx="0" presStyleCnt="1" custLinFactNeighborY="-238">
        <dgm:presLayoutVars>
          <dgm:chPref val="3"/>
        </dgm:presLayoutVars>
      </dgm:prSet>
      <dgm:spPr/>
      <dgm:t>
        <a:bodyPr/>
        <a:lstStyle/>
        <a:p>
          <a:endParaRPr lang="en-GB"/>
        </a:p>
      </dgm:t>
    </dgm:pt>
    <dgm:pt modelId="{5B1C988E-3BD4-4B51-8FB3-7FF9828418E3}" type="pres">
      <dgm:prSet presAssocID="{77E29AE6-E713-4048-B490-E01663DE9FDF}" presName="rootConnector1" presStyleLbl="node1" presStyleIdx="0" presStyleCnt="0"/>
      <dgm:spPr/>
      <dgm:t>
        <a:bodyPr/>
        <a:lstStyle/>
        <a:p>
          <a:endParaRPr lang="en-GB"/>
        </a:p>
      </dgm:t>
    </dgm:pt>
    <dgm:pt modelId="{06D754E5-22F5-481F-A05D-5E1A68CF03A7}" type="pres">
      <dgm:prSet presAssocID="{77E29AE6-E713-4048-B490-E01663DE9FDF}" presName="hierChild2" presStyleCnt="0"/>
      <dgm:spPr/>
    </dgm:pt>
    <dgm:pt modelId="{A409D386-1273-44FC-8C38-16742AA8371F}" type="pres">
      <dgm:prSet presAssocID="{39DBBE42-D609-4F79-9436-C3A0098B4993}" presName="Name37" presStyleLbl="parChTrans1D2" presStyleIdx="0" presStyleCnt="3"/>
      <dgm:spPr/>
      <dgm:t>
        <a:bodyPr/>
        <a:lstStyle/>
        <a:p>
          <a:endParaRPr lang="en-GB"/>
        </a:p>
      </dgm:t>
    </dgm:pt>
    <dgm:pt modelId="{209744F9-DFB5-43DE-BA46-22B6FC813199}" type="pres">
      <dgm:prSet presAssocID="{8FC9E239-70E9-424C-9898-4DE0FB1E0FD7}" presName="hierRoot2" presStyleCnt="0">
        <dgm:presLayoutVars>
          <dgm:hierBranch val="init"/>
        </dgm:presLayoutVars>
      </dgm:prSet>
      <dgm:spPr/>
    </dgm:pt>
    <dgm:pt modelId="{1E21E64F-D600-48C8-9BB9-CE057B217941}" type="pres">
      <dgm:prSet presAssocID="{8FC9E239-70E9-424C-9898-4DE0FB1E0FD7}" presName="rootComposite" presStyleCnt="0"/>
      <dgm:spPr/>
    </dgm:pt>
    <dgm:pt modelId="{93843A20-6A2F-482B-90CD-C1FE24DB2A85}" type="pres">
      <dgm:prSet presAssocID="{8FC9E239-70E9-424C-9898-4DE0FB1E0FD7}" presName="rootText" presStyleLbl="node2" presStyleIdx="0" presStyleCnt="3">
        <dgm:presLayoutVars>
          <dgm:chPref val="3"/>
        </dgm:presLayoutVars>
      </dgm:prSet>
      <dgm:spPr/>
      <dgm:t>
        <a:bodyPr/>
        <a:lstStyle/>
        <a:p>
          <a:endParaRPr lang="en-GB"/>
        </a:p>
      </dgm:t>
    </dgm:pt>
    <dgm:pt modelId="{879AA652-66F7-4CEA-A11E-4217DBDFDF08}" type="pres">
      <dgm:prSet presAssocID="{8FC9E239-70E9-424C-9898-4DE0FB1E0FD7}" presName="rootConnector" presStyleLbl="node2" presStyleIdx="0" presStyleCnt="3"/>
      <dgm:spPr/>
      <dgm:t>
        <a:bodyPr/>
        <a:lstStyle/>
        <a:p>
          <a:endParaRPr lang="en-GB"/>
        </a:p>
      </dgm:t>
    </dgm:pt>
    <dgm:pt modelId="{DD7FF0BE-ABA5-4948-B903-D6D8E7EB1DD7}" type="pres">
      <dgm:prSet presAssocID="{8FC9E239-70E9-424C-9898-4DE0FB1E0FD7}" presName="hierChild4" presStyleCnt="0"/>
      <dgm:spPr/>
    </dgm:pt>
    <dgm:pt modelId="{5B4F5AE5-8959-4497-9655-2D0A4017E8D2}" type="pres">
      <dgm:prSet presAssocID="{8FC9E239-70E9-424C-9898-4DE0FB1E0FD7}" presName="hierChild5" presStyleCnt="0"/>
      <dgm:spPr/>
    </dgm:pt>
    <dgm:pt modelId="{A78B6D90-06FD-429A-B701-72DB0A51E3EC}" type="pres">
      <dgm:prSet presAssocID="{F1190AC5-8736-4BBA-B0E2-0E4089F19A57}" presName="Name37" presStyleLbl="parChTrans1D2" presStyleIdx="1" presStyleCnt="3"/>
      <dgm:spPr/>
      <dgm:t>
        <a:bodyPr/>
        <a:lstStyle/>
        <a:p>
          <a:endParaRPr lang="en-GB"/>
        </a:p>
      </dgm:t>
    </dgm:pt>
    <dgm:pt modelId="{D0CE6DE8-4E30-4AE6-BE97-48A11DF4C013}" type="pres">
      <dgm:prSet presAssocID="{CDCF5A7A-B730-4591-8BED-928DA58CD23B}" presName="hierRoot2" presStyleCnt="0">
        <dgm:presLayoutVars>
          <dgm:hierBranch val="init"/>
        </dgm:presLayoutVars>
      </dgm:prSet>
      <dgm:spPr/>
    </dgm:pt>
    <dgm:pt modelId="{E6E2B8BA-4135-4EEB-8B6E-39606B03A63A}" type="pres">
      <dgm:prSet presAssocID="{CDCF5A7A-B730-4591-8BED-928DA58CD23B}" presName="rootComposite" presStyleCnt="0"/>
      <dgm:spPr/>
    </dgm:pt>
    <dgm:pt modelId="{7E4FB639-0792-46F8-B7E7-5811B7DF85EB}" type="pres">
      <dgm:prSet presAssocID="{CDCF5A7A-B730-4591-8BED-928DA58CD23B}" presName="rootText" presStyleLbl="node2" presStyleIdx="1" presStyleCnt="3">
        <dgm:presLayoutVars>
          <dgm:chPref val="3"/>
        </dgm:presLayoutVars>
      </dgm:prSet>
      <dgm:spPr/>
      <dgm:t>
        <a:bodyPr/>
        <a:lstStyle/>
        <a:p>
          <a:endParaRPr lang="en-GB"/>
        </a:p>
      </dgm:t>
    </dgm:pt>
    <dgm:pt modelId="{745E1B56-2703-4B03-989B-C8F9D530B25A}" type="pres">
      <dgm:prSet presAssocID="{CDCF5A7A-B730-4591-8BED-928DA58CD23B}" presName="rootConnector" presStyleLbl="node2" presStyleIdx="1" presStyleCnt="3"/>
      <dgm:spPr/>
      <dgm:t>
        <a:bodyPr/>
        <a:lstStyle/>
        <a:p>
          <a:endParaRPr lang="en-GB"/>
        </a:p>
      </dgm:t>
    </dgm:pt>
    <dgm:pt modelId="{4E2F37E6-5D1E-4B6B-A967-C74F4BCFEA5C}" type="pres">
      <dgm:prSet presAssocID="{CDCF5A7A-B730-4591-8BED-928DA58CD23B}" presName="hierChild4" presStyleCnt="0"/>
      <dgm:spPr/>
    </dgm:pt>
    <dgm:pt modelId="{8FA50BBC-0F4C-46B2-86C2-660D710B0B11}" type="pres">
      <dgm:prSet presAssocID="{CDCF5A7A-B730-4591-8BED-928DA58CD23B}" presName="hierChild5" presStyleCnt="0"/>
      <dgm:spPr/>
    </dgm:pt>
    <dgm:pt modelId="{4FEEBB61-7384-45B9-883E-10AE26CD669B}" type="pres">
      <dgm:prSet presAssocID="{95C13C59-5E5C-4CBC-999D-C02DE3687538}" presName="Name37" presStyleLbl="parChTrans1D2" presStyleIdx="2" presStyleCnt="3"/>
      <dgm:spPr/>
      <dgm:t>
        <a:bodyPr/>
        <a:lstStyle/>
        <a:p>
          <a:endParaRPr lang="en-GB"/>
        </a:p>
      </dgm:t>
    </dgm:pt>
    <dgm:pt modelId="{C69729B6-9CEB-4642-9659-5F6F9CC5FA8E}" type="pres">
      <dgm:prSet presAssocID="{5E901856-9DF2-4D8B-B61B-80BDB2C70048}" presName="hierRoot2" presStyleCnt="0">
        <dgm:presLayoutVars>
          <dgm:hierBranch val="init"/>
        </dgm:presLayoutVars>
      </dgm:prSet>
      <dgm:spPr/>
    </dgm:pt>
    <dgm:pt modelId="{6F3AFC21-E414-4EA5-89C5-A7E72FC968EA}" type="pres">
      <dgm:prSet presAssocID="{5E901856-9DF2-4D8B-B61B-80BDB2C70048}" presName="rootComposite" presStyleCnt="0"/>
      <dgm:spPr/>
    </dgm:pt>
    <dgm:pt modelId="{13ED541C-A56E-4003-86F5-A8AB13E8293D}" type="pres">
      <dgm:prSet presAssocID="{5E901856-9DF2-4D8B-B61B-80BDB2C70048}" presName="rootText" presStyleLbl="node2" presStyleIdx="2" presStyleCnt="3">
        <dgm:presLayoutVars>
          <dgm:chPref val="3"/>
        </dgm:presLayoutVars>
      </dgm:prSet>
      <dgm:spPr/>
      <dgm:t>
        <a:bodyPr/>
        <a:lstStyle/>
        <a:p>
          <a:endParaRPr lang="en-GB"/>
        </a:p>
      </dgm:t>
    </dgm:pt>
    <dgm:pt modelId="{034E2087-7E64-4D37-BF2D-E74628042242}" type="pres">
      <dgm:prSet presAssocID="{5E901856-9DF2-4D8B-B61B-80BDB2C70048}" presName="rootConnector" presStyleLbl="node2" presStyleIdx="2" presStyleCnt="3"/>
      <dgm:spPr/>
      <dgm:t>
        <a:bodyPr/>
        <a:lstStyle/>
        <a:p>
          <a:endParaRPr lang="en-GB"/>
        </a:p>
      </dgm:t>
    </dgm:pt>
    <dgm:pt modelId="{6E3EA468-839A-4E08-8192-53656E28C7A8}" type="pres">
      <dgm:prSet presAssocID="{5E901856-9DF2-4D8B-B61B-80BDB2C70048}" presName="hierChild4" presStyleCnt="0"/>
      <dgm:spPr/>
    </dgm:pt>
    <dgm:pt modelId="{8BFA24EB-41EC-465D-8412-F9D36CCDAB89}" type="pres">
      <dgm:prSet presAssocID="{5E901856-9DF2-4D8B-B61B-80BDB2C70048}" presName="hierChild5" presStyleCnt="0"/>
      <dgm:spPr/>
    </dgm:pt>
    <dgm:pt modelId="{B3C4B860-6AE4-4D6B-9846-9AC49E47ABEB}" type="pres">
      <dgm:prSet presAssocID="{77E29AE6-E713-4048-B490-E01663DE9FDF}" presName="hierChild3" presStyleCnt="0"/>
      <dgm:spPr/>
    </dgm:pt>
  </dgm:ptLst>
  <dgm:cxnLst>
    <dgm:cxn modelId="{4CE7F1A7-343E-405E-BF35-3F1644539BEF}" type="presOf" srcId="{CDCF5A7A-B730-4591-8BED-928DA58CD23B}" destId="{7E4FB639-0792-46F8-B7E7-5811B7DF85EB}" srcOrd="0" destOrd="0" presId="urn:microsoft.com/office/officeart/2005/8/layout/orgChart1"/>
    <dgm:cxn modelId="{C9BA2915-EC97-49E5-BAF9-CD95FFAC2046}" type="presOf" srcId="{5E901856-9DF2-4D8B-B61B-80BDB2C70048}" destId="{13ED541C-A56E-4003-86F5-A8AB13E8293D}" srcOrd="0" destOrd="0" presId="urn:microsoft.com/office/officeart/2005/8/layout/orgChart1"/>
    <dgm:cxn modelId="{DDC9666A-40C9-4088-A5F4-FAFAA3B87A2F}" type="presOf" srcId="{8FC9E239-70E9-424C-9898-4DE0FB1E0FD7}" destId="{879AA652-66F7-4CEA-A11E-4217DBDFDF08}" srcOrd="1" destOrd="0" presId="urn:microsoft.com/office/officeart/2005/8/layout/orgChart1"/>
    <dgm:cxn modelId="{DE6F63ED-0B5F-41F2-9C9D-CF7ABEEEA4AF}" srcId="{77E29AE6-E713-4048-B490-E01663DE9FDF}" destId="{8FC9E239-70E9-424C-9898-4DE0FB1E0FD7}" srcOrd="0" destOrd="0" parTransId="{39DBBE42-D609-4F79-9436-C3A0098B4993}" sibTransId="{02F27DAA-09D9-45D3-9BB7-F2B20D910F6C}"/>
    <dgm:cxn modelId="{DDF9494F-5848-47F7-BED0-DA6B1634CC24}" type="presOf" srcId="{F1190AC5-8736-4BBA-B0E2-0E4089F19A57}" destId="{A78B6D90-06FD-429A-B701-72DB0A51E3EC}" srcOrd="0" destOrd="0" presId="urn:microsoft.com/office/officeart/2005/8/layout/orgChart1"/>
    <dgm:cxn modelId="{B896DE66-B834-469C-8DE5-72248FC3F8FF}" srcId="{4D0CCAA3-AADD-4253-A5C6-016ECB40771E}" destId="{77E29AE6-E713-4048-B490-E01663DE9FDF}" srcOrd="0" destOrd="0" parTransId="{661FECF4-F736-4929-A3D0-598A0939C3EE}" sibTransId="{ACCB0A13-5026-433C-8025-6EB2332B3F67}"/>
    <dgm:cxn modelId="{F34591A4-9A46-41EC-BA80-666FBC0C195E}" type="presOf" srcId="{77E29AE6-E713-4048-B490-E01663DE9FDF}" destId="{8F0447DA-5116-42CA-B85B-645770F31947}" srcOrd="0" destOrd="0" presId="urn:microsoft.com/office/officeart/2005/8/layout/orgChart1"/>
    <dgm:cxn modelId="{58050147-31C3-44A6-A5C0-8DA2CD4BB834}" srcId="{77E29AE6-E713-4048-B490-E01663DE9FDF}" destId="{CDCF5A7A-B730-4591-8BED-928DA58CD23B}" srcOrd="1" destOrd="0" parTransId="{F1190AC5-8736-4BBA-B0E2-0E4089F19A57}" sibTransId="{DFD51505-FDB1-477E-8774-C635337E99C4}"/>
    <dgm:cxn modelId="{295CB388-0A43-4719-B573-C2E18A79A0F4}" srcId="{77E29AE6-E713-4048-B490-E01663DE9FDF}" destId="{5E901856-9DF2-4D8B-B61B-80BDB2C70048}" srcOrd="2" destOrd="0" parTransId="{95C13C59-5E5C-4CBC-999D-C02DE3687538}" sibTransId="{5CE58AB3-834B-4BA4-8753-1AB98067209F}"/>
    <dgm:cxn modelId="{3EF74CC0-00FC-4B05-8EAD-2E47B5DAACDB}" type="presOf" srcId="{5E901856-9DF2-4D8B-B61B-80BDB2C70048}" destId="{034E2087-7E64-4D37-BF2D-E74628042242}" srcOrd="1" destOrd="0" presId="urn:microsoft.com/office/officeart/2005/8/layout/orgChart1"/>
    <dgm:cxn modelId="{4C286425-9474-4C7A-95EE-68BC25C7B275}" type="presOf" srcId="{CDCF5A7A-B730-4591-8BED-928DA58CD23B}" destId="{745E1B56-2703-4B03-989B-C8F9D530B25A}" srcOrd="1" destOrd="0" presId="urn:microsoft.com/office/officeart/2005/8/layout/orgChart1"/>
    <dgm:cxn modelId="{C589016E-24C0-44B8-A740-E7CFCE72B654}" type="presOf" srcId="{4D0CCAA3-AADD-4253-A5C6-016ECB40771E}" destId="{C294BDFD-1D15-4BD5-BC32-1E31131FDC36}" srcOrd="0" destOrd="0" presId="urn:microsoft.com/office/officeart/2005/8/layout/orgChart1"/>
    <dgm:cxn modelId="{D5E45300-561B-43E2-9DEC-2CE9D67ED257}" type="presOf" srcId="{77E29AE6-E713-4048-B490-E01663DE9FDF}" destId="{5B1C988E-3BD4-4B51-8FB3-7FF9828418E3}" srcOrd="1" destOrd="0" presId="urn:microsoft.com/office/officeart/2005/8/layout/orgChart1"/>
    <dgm:cxn modelId="{AA14D248-7AC2-4FF1-8962-5FAB2ED400D6}" type="presOf" srcId="{39DBBE42-D609-4F79-9436-C3A0098B4993}" destId="{A409D386-1273-44FC-8C38-16742AA8371F}" srcOrd="0" destOrd="0" presId="urn:microsoft.com/office/officeart/2005/8/layout/orgChart1"/>
    <dgm:cxn modelId="{646C86B4-AC51-4F62-9297-7F119CD14985}" type="presOf" srcId="{8FC9E239-70E9-424C-9898-4DE0FB1E0FD7}" destId="{93843A20-6A2F-482B-90CD-C1FE24DB2A85}" srcOrd="0" destOrd="0" presId="urn:microsoft.com/office/officeart/2005/8/layout/orgChart1"/>
    <dgm:cxn modelId="{7BBB3E92-1EA4-4159-AA52-67AFD53D4278}" type="presOf" srcId="{95C13C59-5E5C-4CBC-999D-C02DE3687538}" destId="{4FEEBB61-7384-45B9-883E-10AE26CD669B}" srcOrd="0" destOrd="0" presId="urn:microsoft.com/office/officeart/2005/8/layout/orgChart1"/>
    <dgm:cxn modelId="{254BE340-C051-44B4-A9AA-A156064BE059}" type="presParOf" srcId="{C294BDFD-1D15-4BD5-BC32-1E31131FDC36}" destId="{B9B5E51B-E3ED-448B-8149-7838E4769348}" srcOrd="0" destOrd="0" presId="urn:microsoft.com/office/officeart/2005/8/layout/orgChart1"/>
    <dgm:cxn modelId="{73995540-55E5-411B-9059-5B99FD9EB5F7}" type="presParOf" srcId="{B9B5E51B-E3ED-448B-8149-7838E4769348}" destId="{C73502A4-916A-4BD3-B091-2499E910A307}" srcOrd="0" destOrd="0" presId="urn:microsoft.com/office/officeart/2005/8/layout/orgChart1"/>
    <dgm:cxn modelId="{6F2B2237-A55A-42CA-9F9D-C13C18172C69}" type="presParOf" srcId="{C73502A4-916A-4BD3-B091-2499E910A307}" destId="{8F0447DA-5116-42CA-B85B-645770F31947}" srcOrd="0" destOrd="0" presId="urn:microsoft.com/office/officeart/2005/8/layout/orgChart1"/>
    <dgm:cxn modelId="{8C019B95-6475-4F8E-8E15-6F0FE207C38B}" type="presParOf" srcId="{C73502A4-916A-4BD3-B091-2499E910A307}" destId="{5B1C988E-3BD4-4B51-8FB3-7FF9828418E3}" srcOrd="1" destOrd="0" presId="urn:microsoft.com/office/officeart/2005/8/layout/orgChart1"/>
    <dgm:cxn modelId="{9C8957F4-A0AB-4BF0-B0ED-BE60497A8C69}" type="presParOf" srcId="{B9B5E51B-E3ED-448B-8149-7838E4769348}" destId="{06D754E5-22F5-481F-A05D-5E1A68CF03A7}" srcOrd="1" destOrd="0" presId="urn:microsoft.com/office/officeart/2005/8/layout/orgChart1"/>
    <dgm:cxn modelId="{A2E70325-9E43-4E23-B48C-D985D254B0AB}" type="presParOf" srcId="{06D754E5-22F5-481F-A05D-5E1A68CF03A7}" destId="{A409D386-1273-44FC-8C38-16742AA8371F}" srcOrd="0" destOrd="0" presId="urn:microsoft.com/office/officeart/2005/8/layout/orgChart1"/>
    <dgm:cxn modelId="{D5B84AE6-8F46-495B-A0F0-0FD499D6871A}" type="presParOf" srcId="{06D754E5-22F5-481F-A05D-5E1A68CF03A7}" destId="{209744F9-DFB5-43DE-BA46-22B6FC813199}" srcOrd="1" destOrd="0" presId="urn:microsoft.com/office/officeart/2005/8/layout/orgChart1"/>
    <dgm:cxn modelId="{8B612E4F-2376-4A79-A9DA-B7F941DBFF8F}" type="presParOf" srcId="{209744F9-DFB5-43DE-BA46-22B6FC813199}" destId="{1E21E64F-D600-48C8-9BB9-CE057B217941}" srcOrd="0" destOrd="0" presId="urn:microsoft.com/office/officeart/2005/8/layout/orgChart1"/>
    <dgm:cxn modelId="{0DF1B2BA-08EA-4936-966F-FF5703E32489}" type="presParOf" srcId="{1E21E64F-D600-48C8-9BB9-CE057B217941}" destId="{93843A20-6A2F-482B-90CD-C1FE24DB2A85}" srcOrd="0" destOrd="0" presId="urn:microsoft.com/office/officeart/2005/8/layout/orgChart1"/>
    <dgm:cxn modelId="{E998CC04-CFF8-45CC-A6E1-8AFF10CD9D94}" type="presParOf" srcId="{1E21E64F-D600-48C8-9BB9-CE057B217941}" destId="{879AA652-66F7-4CEA-A11E-4217DBDFDF08}" srcOrd="1" destOrd="0" presId="urn:microsoft.com/office/officeart/2005/8/layout/orgChart1"/>
    <dgm:cxn modelId="{1BD5E58A-0C00-40AE-A388-7B389E3622ED}" type="presParOf" srcId="{209744F9-DFB5-43DE-BA46-22B6FC813199}" destId="{DD7FF0BE-ABA5-4948-B903-D6D8E7EB1DD7}" srcOrd="1" destOrd="0" presId="urn:microsoft.com/office/officeart/2005/8/layout/orgChart1"/>
    <dgm:cxn modelId="{26C265A1-DBF9-4819-8CF1-D4A02313F150}" type="presParOf" srcId="{209744F9-DFB5-43DE-BA46-22B6FC813199}" destId="{5B4F5AE5-8959-4497-9655-2D0A4017E8D2}" srcOrd="2" destOrd="0" presId="urn:microsoft.com/office/officeart/2005/8/layout/orgChart1"/>
    <dgm:cxn modelId="{C46D7E87-65D0-4A44-85E3-72CE3D3B1BA1}" type="presParOf" srcId="{06D754E5-22F5-481F-A05D-5E1A68CF03A7}" destId="{A78B6D90-06FD-429A-B701-72DB0A51E3EC}" srcOrd="2" destOrd="0" presId="urn:microsoft.com/office/officeart/2005/8/layout/orgChart1"/>
    <dgm:cxn modelId="{43D7AC94-5206-4DB6-8FC0-F4C8E97DB763}" type="presParOf" srcId="{06D754E5-22F5-481F-A05D-5E1A68CF03A7}" destId="{D0CE6DE8-4E30-4AE6-BE97-48A11DF4C013}" srcOrd="3" destOrd="0" presId="urn:microsoft.com/office/officeart/2005/8/layout/orgChart1"/>
    <dgm:cxn modelId="{7C08A3D9-7B4E-4ED2-A00D-3E43DB212520}" type="presParOf" srcId="{D0CE6DE8-4E30-4AE6-BE97-48A11DF4C013}" destId="{E6E2B8BA-4135-4EEB-8B6E-39606B03A63A}" srcOrd="0" destOrd="0" presId="urn:microsoft.com/office/officeart/2005/8/layout/orgChart1"/>
    <dgm:cxn modelId="{B0E9D96D-9BA0-47F7-B995-24471A8A9D01}" type="presParOf" srcId="{E6E2B8BA-4135-4EEB-8B6E-39606B03A63A}" destId="{7E4FB639-0792-46F8-B7E7-5811B7DF85EB}" srcOrd="0" destOrd="0" presId="urn:microsoft.com/office/officeart/2005/8/layout/orgChart1"/>
    <dgm:cxn modelId="{48B4A398-8B04-4D39-9CEE-84EDBB652149}" type="presParOf" srcId="{E6E2B8BA-4135-4EEB-8B6E-39606B03A63A}" destId="{745E1B56-2703-4B03-989B-C8F9D530B25A}" srcOrd="1" destOrd="0" presId="urn:microsoft.com/office/officeart/2005/8/layout/orgChart1"/>
    <dgm:cxn modelId="{FA6FE982-C31C-4261-B8B9-9C5E19C5BE25}" type="presParOf" srcId="{D0CE6DE8-4E30-4AE6-BE97-48A11DF4C013}" destId="{4E2F37E6-5D1E-4B6B-A967-C74F4BCFEA5C}" srcOrd="1" destOrd="0" presId="urn:microsoft.com/office/officeart/2005/8/layout/orgChart1"/>
    <dgm:cxn modelId="{D8CEE98F-D19B-477B-94B5-9C213FC27E09}" type="presParOf" srcId="{D0CE6DE8-4E30-4AE6-BE97-48A11DF4C013}" destId="{8FA50BBC-0F4C-46B2-86C2-660D710B0B11}" srcOrd="2" destOrd="0" presId="urn:microsoft.com/office/officeart/2005/8/layout/orgChart1"/>
    <dgm:cxn modelId="{0398D32A-761C-43C5-9C9B-4DEE40E8A7EB}" type="presParOf" srcId="{06D754E5-22F5-481F-A05D-5E1A68CF03A7}" destId="{4FEEBB61-7384-45B9-883E-10AE26CD669B}" srcOrd="4" destOrd="0" presId="urn:microsoft.com/office/officeart/2005/8/layout/orgChart1"/>
    <dgm:cxn modelId="{1ABEDA01-E095-47EC-8514-65D42F13C607}" type="presParOf" srcId="{06D754E5-22F5-481F-A05D-5E1A68CF03A7}" destId="{C69729B6-9CEB-4642-9659-5F6F9CC5FA8E}" srcOrd="5" destOrd="0" presId="urn:microsoft.com/office/officeart/2005/8/layout/orgChart1"/>
    <dgm:cxn modelId="{BCD70FBC-505E-44F4-A3A0-CDED4F6C147B}" type="presParOf" srcId="{C69729B6-9CEB-4642-9659-5F6F9CC5FA8E}" destId="{6F3AFC21-E414-4EA5-89C5-A7E72FC968EA}" srcOrd="0" destOrd="0" presId="urn:microsoft.com/office/officeart/2005/8/layout/orgChart1"/>
    <dgm:cxn modelId="{5A5AF587-88C7-45B7-B55E-2A5162975101}" type="presParOf" srcId="{6F3AFC21-E414-4EA5-89C5-A7E72FC968EA}" destId="{13ED541C-A56E-4003-86F5-A8AB13E8293D}" srcOrd="0" destOrd="0" presId="urn:microsoft.com/office/officeart/2005/8/layout/orgChart1"/>
    <dgm:cxn modelId="{0F88C26C-93DF-43BD-81DA-0AC24F253F08}" type="presParOf" srcId="{6F3AFC21-E414-4EA5-89C5-A7E72FC968EA}" destId="{034E2087-7E64-4D37-BF2D-E74628042242}" srcOrd="1" destOrd="0" presId="urn:microsoft.com/office/officeart/2005/8/layout/orgChart1"/>
    <dgm:cxn modelId="{E968F69B-590F-408E-9F80-D8B146CA610D}" type="presParOf" srcId="{C69729B6-9CEB-4642-9659-5F6F9CC5FA8E}" destId="{6E3EA468-839A-4E08-8192-53656E28C7A8}" srcOrd="1" destOrd="0" presId="urn:microsoft.com/office/officeart/2005/8/layout/orgChart1"/>
    <dgm:cxn modelId="{B4145668-03B4-4B82-BA81-89DA2C71868F}" type="presParOf" srcId="{C69729B6-9CEB-4642-9659-5F6F9CC5FA8E}" destId="{8BFA24EB-41EC-465D-8412-F9D36CCDAB89}" srcOrd="2" destOrd="0" presId="urn:microsoft.com/office/officeart/2005/8/layout/orgChart1"/>
    <dgm:cxn modelId="{7E6A91A6-9A87-404C-A20F-0F3BDCB27D47}" type="presParOf" srcId="{B9B5E51B-E3ED-448B-8149-7838E4769348}" destId="{B3C4B860-6AE4-4D6B-9846-9AC49E47ABE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2B543-9443-41F6-963F-16B5243E2667}" type="datetimeFigureOut">
              <a:rPr lang="en-GB" smtClean="0"/>
              <a:pPr/>
              <a:t>16/05/2016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3B06EE-122E-4DF1-91A3-38482D72AD6F}" type="slidenum">
              <a:rPr lang="en-GB" smtClean="0"/>
              <a:pPr/>
              <a:t>‹#›</a:t>
            </a:fld>
            <a:endParaRPr lang="en-GB"/>
          </a:p>
        </p:txBody>
      </p:sp>
    </p:spTree>
    <p:extLst>
      <p:ext uri="{BB962C8B-B14F-4D97-AF65-F5344CB8AC3E}">
        <p14:creationId xmlns:p14="http://schemas.microsoft.com/office/powerpoint/2010/main" val="2788210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6C6A98-5000-4B81-90D5-F5717DC6D434}" type="slidenum">
              <a:rPr lang="en-GB" smtClean="0"/>
              <a:pPr/>
              <a:t>18</a:t>
            </a:fld>
            <a:endParaRPr lang="en-GB" dirty="0"/>
          </a:p>
        </p:txBody>
      </p:sp>
    </p:spTree>
    <p:extLst>
      <p:ext uri="{BB962C8B-B14F-4D97-AF65-F5344CB8AC3E}">
        <p14:creationId xmlns:p14="http://schemas.microsoft.com/office/powerpoint/2010/main" val="2085754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1"/>
          <p:cNvSpPr>
            <a:spLocks noGrp="1"/>
          </p:cNvSpPr>
          <p:nvPr>
            <p:ph type="sldNum" sz="quarter" idx="4"/>
          </p:nvPr>
        </p:nvSpPr>
        <p:spPr>
          <a:xfrm>
            <a:off x="6893370" y="6304235"/>
            <a:ext cx="486941" cy="365125"/>
          </a:xfrm>
          <a:prstGeom prst="rect">
            <a:avLst/>
          </a:prstGeom>
        </p:spPr>
        <p:txBody>
          <a:bodyPr vert="horz" lIns="91440" tIns="45720" rIns="91440" bIns="45720" rtlCol="0" anchor="ctr"/>
          <a:lstStyle>
            <a:lvl1pPr algn="r">
              <a:defRPr sz="1000">
                <a:solidFill>
                  <a:srgbClr val="214F87"/>
                </a:solidFill>
              </a:defRPr>
            </a:lvl1pPr>
          </a:lstStyle>
          <a:p>
            <a:fld id="{86BC9DE8-FC2A-4EF9-935D-2018867125C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6BC9DE8-FC2A-4EF9-935D-2018867125CA}" type="slidenum">
              <a:rPr lang="en-GB" smtClean="0"/>
              <a:pPr/>
              <a:t>‹#›</a:t>
            </a:fld>
            <a:endParaRPr lang="en-GB" dirty="0"/>
          </a:p>
        </p:txBody>
      </p:sp>
    </p:spTree>
    <p:extLst>
      <p:ext uri="{BB962C8B-B14F-4D97-AF65-F5344CB8AC3E}">
        <p14:creationId xmlns:p14="http://schemas.microsoft.com/office/powerpoint/2010/main" val="293210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plus.google.com/+Pro-actions" TargetMode="External"/><Relationship Id="rId3" Type="http://schemas.openxmlformats.org/officeDocument/2006/relationships/image" Target="../media/image1.jpeg"/><Relationship Id="rId7" Type="http://schemas.openxmlformats.org/officeDocument/2006/relationships/image" Target="../media/image3.png"/><Relationship Id="rId12" Type="http://schemas.openxmlformats.org/officeDocument/2006/relationships/image" Target="../media/image6.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s://www.facebook.com/proactionsuk?fref=ts" TargetMode="Externa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hyperlink" Target="http://www.linkedin.com/company/pro-actions-ltd" TargetMode="External"/><Relationship Id="rId4" Type="http://schemas.openxmlformats.org/officeDocument/2006/relationships/hyperlink" Target="https://twitter.com/Pro_actions" TargetMode="External"/><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hyperlink" Target="https://plus.google.com/+Pro-actions" TargetMode="External"/><Relationship Id="rId3" Type="http://schemas.openxmlformats.org/officeDocument/2006/relationships/theme" Target="../theme/theme2.xml"/><Relationship Id="rId7" Type="http://schemas.openxmlformats.org/officeDocument/2006/relationships/image" Target="../media/image3.png"/><Relationship Id="rId12" Type="http://schemas.openxmlformats.org/officeDocument/2006/relationships/image" Target="../media/image7.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hyperlink" Target="https://www.facebook.com/proactionsuk?fref=ts" TargetMode="Externa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hyperlink" Target="http://www.linkedin.com/company/pro-actions-ltd" TargetMode="External"/><Relationship Id="rId4" Type="http://schemas.openxmlformats.org/officeDocument/2006/relationships/hyperlink" Target="https://twitter.com/Pro_actions" TargetMode="Externa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footer image.jpg"/>
          <p:cNvPicPr>
            <a:picLocks noChangeAspect="1"/>
          </p:cNvPicPr>
          <p:nvPr/>
        </p:nvPicPr>
        <p:blipFill>
          <a:blip r:embed="rId3" cstate="print"/>
          <a:srcRect l="1536" t="79578" r="11559"/>
          <a:stretch>
            <a:fillRect/>
          </a:stretch>
        </p:blipFill>
        <p:spPr>
          <a:xfrm>
            <a:off x="0" y="5589240"/>
            <a:ext cx="6084168" cy="147836"/>
          </a:xfrm>
          <a:prstGeom prst="rect">
            <a:avLst/>
          </a:prstGeom>
        </p:spPr>
      </p:pic>
      <p:pic>
        <p:nvPicPr>
          <p:cNvPr id="9" name="Picture 8" descr="footer image.jpg"/>
          <p:cNvPicPr>
            <a:picLocks noChangeAspect="1"/>
          </p:cNvPicPr>
          <p:nvPr/>
        </p:nvPicPr>
        <p:blipFill>
          <a:blip r:embed="rId3" cstate="print"/>
          <a:srcRect l="1536" t="79578" r="11559"/>
          <a:stretch>
            <a:fillRect/>
          </a:stretch>
        </p:blipFill>
        <p:spPr>
          <a:xfrm>
            <a:off x="3059832" y="5589240"/>
            <a:ext cx="6084168" cy="147836"/>
          </a:xfrm>
          <a:prstGeom prst="rect">
            <a:avLst/>
          </a:prstGeom>
        </p:spPr>
      </p:pic>
      <p:pic>
        <p:nvPicPr>
          <p:cNvPr id="10" name="Picture 8" descr="Twitter">
            <a:hlinkClick r:id="rId4"/>
          </p:cNvPr>
          <p:cNvPicPr>
            <a:picLocks noChangeAspect="1" noChangeArrowheads="1"/>
          </p:cNvPicPr>
          <p:nvPr/>
        </p:nvPicPr>
        <p:blipFill>
          <a:blip r:embed="rId5" cstate="print"/>
          <a:srcRect/>
          <a:stretch>
            <a:fillRect/>
          </a:stretch>
        </p:blipFill>
        <p:spPr bwMode="auto">
          <a:xfrm>
            <a:off x="3779912" y="6165304"/>
            <a:ext cx="295275" cy="295275"/>
          </a:xfrm>
          <a:prstGeom prst="rect">
            <a:avLst/>
          </a:prstGeom>
          <a:noFill/>
        </p:spPr>
      </p:pic>
      <p:pic>
        <p:nvPicPr>
          <p:cNvPr id="11" name="Picture 7" descr="Facebook">
            <a:hlinkClick r:id="rId6"/>
          </p:cNvPr>
          <p:cNvPicPr>
            <a:picLocks noChangeAspect="1" noChangeArrowheads="1"/>
          </p:cNvPicPr>
          <p:nvPr/>
        </p:nvPicPr>
        <p:blipFill>
          <a:blip r:embed="rId7" cstate="print"/>
          <a:srcRect/>
          <a:stretch>
            <a:fillRect/>
          </a:stretch>
        </p:blipFill>
        <p:spPr bwMode="auto">
          <a:xfrm>
            <a:off x="4860032" y="6165304"/>
            <a:ext cx="295275" cy="295275"/>
          </a:xfrm>
          <a:prstGeom prst="rect">
            <a:avLst/>
          </a:prstGeom>
          <a:noFill/>
        </p:spPr>
      </p:pic>
      <p:pic>
        <p:nvPicPr>
          <p:cNvPr id="12" name="Picture 11" descr="Google+">
            <a:hlinkClick r:id="rId8"/>
          </p:cNvPr>
          <p:cNvPicPr>
            <a:picLocks noChangeAspect="1" noChangeArrowheads="1"/>
          </p:cNvPicPr>
          <p:nvPr/>
        </p:nvPicPr>
        <p:blipFill>
          <a:blip r:embed="rId9" cstate="print"/>
          <a:srcRect/>
          <a:stretch>
            <a:fillRect/>
          </a:stretch>
        </p:blipFill>
        <p:spPr bwMode="auto">
          <a:xfrm>
            <a:off x="4499992" y="6165304"/>
            <a:ext cx="295275" cy="295275"/>
          </a:xfrm>
          <a:prstGeom prst="rect">
            <a:avLst/>
          </a:prstGeom>
          <a:noFill/>
        </p:spPr>
      </p:pic>
      <p:pic>
        <p:nvPicPr>
          <p:cNvPr id="13" name="Picture 10" descr="LinkedIn">
            <a:hlinkClick r:id="rId10"/>
          </p:cNvPr>
          <p:cNvPicPr>
            <a:picLocks noChangeAspect="1" noChangeArrowheads="1"/>
          </p:cNvPicPr>
          <p:nvPr/>
        </p:nvPicPr>
        <p:blipFill>
          <a:blip r:embed="rId11" cstate="print"/>
          <a:srcRect/>
          <a:stretch>
            <a:fillRect/>
          </a:stretch>
        </p:blipFill>
        <p:spPr bwMode="auto">
          <a:xfrm>
            <a:off x="4139952" y="6165304"/>
            <a:ext cx="295275" cy="295275"/>
          </a:xfrm>
          <a:prstGeom prst="rect">
            <a:avLst/>
          </a:prstGeom>
          <a:noFill/>
        </p:spPr>
      </p:pic>
      <p:pic>
        <p:nvPicPr>
          <p:cNvPr id="14" name="Picture 2"/>
          <p:cNvPicPr>
            <a:picLocks noChangeAspect="1" noChangeArrowheads="1"/>
          </p:cNvPicPr>
          <p:nvPr userDrawn="1"/>
        </p:nvPicPr>
        <p:blipFill>
          <a:blip r:embed="rId12" cstate="print"/>
          <a:srcRect/>
          <a:stretch>
            <a:fillRect/>
          </a:stretch>
        </p:blipFill>
        <p:spPr bwMode="auto">
          <a:xfrm>
            <a:off x="2463915" y="357166"/>
            <a:ext cx="4216170" cy="1000132"/>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1"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Picture 8" descr="Twitter">
            <a:hlinkClick r:id="rId4"/>
          </p:cNvPr>
          <p:cNvPicPr>
            <a:picLocks noChangeAspect="1" noChangeArrowheads="1"/>
          </p:cNvPicPr>
          <p:nvPr/>
        </p:nvPicPr>
        <p:blipFill>
          <a:blip r:embed="rId5" cstate="print"/>
          <a:srcRect/>
          <a:stretch>
            <a:fillRect/>
          </a:stretch>
        </p:blipFill>
        <p:spPr bwMode="auto">
          <a:xfrm>
            <a:off x="7452320" y="6309320"/>
            <a:ext cx="295275" cy="295275"/>
          </a:xfrm>
          <a:prstGeom prst="rect">
            <a:avLst/>
          </a:prstGeom>
          <a:noFill/>
        </p:spPr>
      </p:pic>
      <p:pic>
        <p:nvPicPr>
          <p:cNvPr id="21" name="Picture 7" descr="Facebook">
            <a:hlinkClick r:id="rId6"/>
          </p:cNvPr>
          <p:cNvPicPr>
            <a:picLocks noChangeAspect="1" noChangeArrowheads="1"/>
          </p:cNvPicPr>
          <p:nvPr/>
        </p:nvPicPr>
        <p:blipFill>
          <a:blip r:embed="rId7" cstate="print"/>
          <a:srcRect/>
          <a:stretch>
            <a:fillRect/>
          </a:stretch>
        </p:blipFill>
        <p:spPr bwMode="auto">
          <a:xfrm>
            <a:off x="8532440" y="6309320"/>
            <a:ext cx="295275" cy="295275"/>
          </a:xfrm>
          <a:prstGeom prst="rect">
            <a:avLst/>
          </a:prstGeom>
          <a:noFill/>
        </p:spPr>
      </p:pic>
      <p:pic>
        <p:nvPicPr>
          <p:cNvPr id="22" name="Picture 11" descr="Google+">
            <a:hlinkClick r:id="rId8"/>
          </p:cNvPr>
          <p:cNvPicPr>
            <a:picLocks noChangeAspect="1" noChangeArrowheads="1"/>
          </p:cNvPicPr>
          <p:nvPr/>
        </p:nvPicPr>
        <p:blipFill>
          <a:blip r:embed="rId9" cstate="print"/>
          <a:srcRect/>
          <a:stretch>
            <a:fillRect/>
          </a:stretch>
        </p:blipFill>
        <p:spPr bwMode="auto">
          <a:xfrm>
            <a:off x="8172400" y="6309320"/>
            <a:ext cx="295275" cy="295275"/>
          </a:xfrm>
          <a:prstGeom prst="rect">
            <a:avLst/>
          </a:prstGeom>
          <a:noFill/>
        </p:spPr>
      </p:pic>
      <p:pic>
        <p:nvPicPr>
          <p:cNvPr id="23" name="Picture 10" descr="LinkedIn">
            <a:hlinkClick r:id="rId10"/>
          </p:cNvPr>
          <p:cNvPicPr>
            <a:picLocks noChangeAspect="1" noChangeArrowheads="1"/>
          </p:cNvPicPr>
          <p:nvPr/>
        </p:nvPicPr>
        <p:blipFill>
          <a:blip r:embed="rId11" cstate="print"/>
          <a:srcRect/>
          <a:stretch>
            <a:fillRect/>
          </a:stretch>
        </p:blipFill>
        <p:spPr bwMode="auto">
          <a:xfrm>
            <a:off x="7812360" y="6309320"/>
            <a:ext cx="295275" cy="295275"/>
          </a:xfrm>
          <a:prstGeom prst="rect">
            <a:avLst/>
          </a:prstGeom>
          <a:noFill/>
        </p:spPr>
      </p:pic>
      <p:sp>
        <p:nvSpPr>
          <p:cNvPr id="8" name="TextBox 7"/>
          <p:cNvSpPr txBox="1"/>
          <p:nvPr userDrawn="1"/>
        </p:nvSpPr>
        <p:spPr>
          <a:xfrm>
            <a:off x="3214678" y="6357958"/>
            <a:ext cx="2731838" cy="200055"/>
          </a:xfrm>
          <a:prstGeom prst="rect">
            <a:avLst/>
          </a:prstGeom>
          <a:noFill/>
        </p:spPr>
        <p:txBody>
          <a:bodyPr wrap="none" rtlCol="0">
            <a:spAutoFit/>
          </a:bodyPr>
          <a:lstStyle/>
          <a:p>
            <a:r>
              <a:rPr lang="en-GB" sz="700" b="1" dirty="0" smtClean="0">
                <a:solidFill>
                  <a:srgbClr val="214F87"/>
                </a:solidFill>
              </a:rPr>
              <a:t>© Pro-actions Business </a:t>
            </a:r>
            <a:r>
              <a:rPr lang="en-GB" sz="700" b="1" dirty="0" smtClean="0">
                <a:solidFill>
                  <a:srgbClr val="214F87"/>
                </a:solidFill>
              </a:rPr>
              <a:t>Coaching and Support </a:t>
            </a:r>
            <a:r>
              <a:rPr lang="en-GB" sz="700" b="1" dirty="0" smtClean="0">
                <a:solidFill>
                  <a:srgbClr val="214F87"/>
                </a:solidFill>
              </a:rPr>
              <a:t>Limited 2015</a:t>
            </a:r>
            <a:endParaRPr lang="en-GB" sz="700" b="1" dirty="0">
              <a:solidFill>
                <a:srgbClr val="214F87"/>
              </a:solidFill>
            </a:endParaRPr>
          </a:p>
        </p:txBody>
      </p:sp>
      <p:sp>
        <p:nvSpPr>
          <p:cNvPr id="2" name="Slide Number Placeholder 1"/>
          <p:cNvSpPr>
            <a:spLocks noGrp="1"/>
          </p:cNvSpPr>
          <p:nvPr>
            <p:ph type="sldNum" sz="quarter" idx="4"/>
          </p:nvPr>
        </p:nvSpPr>
        <p:spPr>
          <a:xfrm>
            <a:off x="6893370" y="6304235"/>
            <a:ext cx="486941" cy="365125"/>
          </a:xfrm>
          <a:prstGeom prst="rect">
            <a:avLst/>
          </a:prstGeom>
        </p:spPr>
        <p:txBody>
          <a:bodyPr vert="horz" lIns="91440" tIns="45720" rIns="91440" bIns="45720" rtlCol="0" anchor="ctr"/>
          <a:lstStyle>
            <a:lvl1pPr algn="r">
              <a:defRPr sz="1000">
                <a:solidFill>
                  <a:srgbClr val="214F87"/>
                </a:solidFill>
              </a:defRPr>
            </a:lvl1pPr>
          </a:lstStyle>
          <a:p>
            <a:fld id="{86BC9DE8-FC2A-4EF9-935D-2018867125CA}" type="slidenum">
              <a:rPr lang="en-GB" smtClean="0"/>
              <a:pPr/>
              <a:t>‹#›</a:t>
            </a:fld>
            <a:endParaRPr lang="en-GB" dirty="0"/>
          </a:p>
        </p:txBody>
      </p:sp>
      <p:pic>
        <p:nvPicPr>
          <p:cNvPr id="11" name="Picture 2"/>
          <p:cNvPicPr>
            <a:picLocks noChangeAspect="1" noChangeArrowheads="1"/>
          </p:cNvPicPr>
          <p:nvPr userDrawn="1"/>
        </p:nvPicPr>
        <p:blipFill>
          <a:blip r:embed="rId12" cstate="print"/>
          <a:srcRect/>
          <a:stretch>
            <a:fillRect/>
          </a:stretch>
        </p:blipFill>
        <p:spPr bwMode="auto">
          <a:xfrm>
            <a:off x="285720" y="6215082"/>
            <a:ext cx="1806930" cy="428628"/>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2"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8.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636912"/>
            <a:ext cx="6984776" cy="707886"/>
          </a:xfrm>
          <a:prstGeom prst="rect">
            <a:avLst/>
          </a:prstGeom>
          <a:noFill/>
        </p:spPr>
        <p:txBody>
          <a:bodyPr wrap="square" rtlCol="0">
            <a:spAutoFit/>
          </a:bodyPr>
          <a:lstStyle/>
          <a:p>
            <a:pPr algn="ctr"/>
            <a:r>
              <a:rPr lang="en-GB" sz="4000" b="1" dirty="0" smtClean="0">
                <a:solidFill>
                  <a:srgbClr val="214F87"/>
                </a:solidFill>
                <a:latin typeface="Century Gothic" pitchFamily="34" charset="0"/>
              </a:rPr>
              <a:t>My Company Name</a:t>
            </a:r>
            <a:endParaRPr lang="en-GB" sz="4000" b="1" dirty="0">
              <a:solidFill>
                <a:srgbClr val="214F87"/>
              </a:solidFill>
              <a:latin typeface="Century Gothic" pitchFamily="34" charset="0"/>
            </a:endParaRPr>
          </a:p>
        </p:txBody>
      </p:sp>
      <p:sp>
        <p:nvSpPr>
          <p:cNvPr id="3" name="TextBox 2"/>
          <p:cNvSpPr txBox="1"/>
          <p:nvPr/>
        </p:nvSpPr>
        <p:spPr>
          <a:xfrm>
            <a:off x="3347864" y="3717032"/>
            <a:ext cx="2160240" cy="369332"/>
          </a:xfrm>
          <a:prstGeom prst="rect">
            <a:avLst/>
          </a:prstGeom>
          <a:noFill/>
        </p:spPr>
        <p:txBody>
          <a:bodyPr wrap="square" rtlCol="0">
            <a:spAutoFit/>
          </a:bodyPr>
          <a:lstStyle/>
          <a:p>
            <a:pPr algn="ctr"/>
            <a:r>
              <a:rPr lang="en-GB" b="1" dirty="0" smtClean="0">
                <a:solidFill>
                  <a:srgbClr val="C3AD77"/>
                </a:solidFill>
                <a:latin typeface="Century Gothic" pitchFamily="34" charset="0"/>
              </a:rPr>
              <a:t>BUSINESS PLAN</a:t>
            </a:r>
            <a:endParaRPr lang="en-GB" b="1" dirty="0">
              <a:solidFill>
                <a:srgbClr val="C3AD77"/>
              </a:solidFill>
              <a:latin typeface="Century Gothic" pitchFamily="34" charset="0"/>
            </a:endParaRPr>
          </a:p>
        </p:txBody>
      </p:sp>
      <p:sp>
        <p:nvSpPr>
          <p:cNvPr id="4" name="TextBox 3"/>
          <p:cNvSpPr txBox="1"/>
          <p:nvPr/>
        </p:nvSpPr>
        <p:spPr>
          <a:xfrm>
            <a:off x="3059832" y="4437112"/>
            <a:ext cx="2808312" cy="923330"/>
          </a:xfrm>
          <a:prstGeom prst="rect">
            <a:avLst/>
          </a:prstGeom>
          <a:noFill/>
        </p:spPr>
        <p:txBody>
          <a:bodyPr wrap="square" rtlCol="0">
            <a:spAutoFit/>
          </a:bodyPr>
          <a:lstStyle/>
          <a:p>
            <a:pPr algn="ctr"/>
            <a:r>
              <a:rPr lang="en-GB" b="1" dirty="0" smtClean="0">
                <a:solidFill>
                  <a:srgbClr val="214F87"/>
                </a:solidFill>
                <a:latin typeface="Century Gothic" pitchFamily="34" charset="0"/>
              </a:rPr>
              <a:t>Period</a:t>
            </a:r>
          </a:p>
          <a:p>
            <a:pPr algn="ctr"/>
            <a:endParaRPr lang="en-GB" b="1" dirty="0" smtClean="0">
              <a:solidFill>
                <a:srgbClr val="214F87"/>
              </a:solidFill>
              <a:latin typeface="Century Gothic" pitchFamily="34" charset="0"/>
            </a:endParaRPr>
          </a:p>
          <a:p>
            <a:pPr algn="ctr"/>
            <a:r>
              <a:rPr lang="en-GB" b="1" dirty="0" smtClean="0">
                <a:solidFill>
                  <a:srgbClr val="C3AD77"/>
                </a:solidFill>
                <a:latin typeface="Century Gothic" pitchFamily="34" charset="0"/>
              </a:rPr>
              <a:t>Date / Version</a:t>
            </a:r>
            <a:endParaRPr lang="en-GB" b="1" dirty="0">
              <a:solidFill>
                <a:srgbClr val="C3AD77"/>
              </a:solidFill>
              <a:latin typeface="Century Gothic" pitchFamily="34" charset="0"/>
            </a:endParaRPr>
          </a:p>
        </p:txBody>
      </p:sp>
      <p:sp>
        <p:nvSpPr>
          <p:cNvPr id="6" name="TextBox 5"/>
          <p:cNvSpPr txBox="1"/>
          <p:nvPr/>
        </p:nvSpPr>
        <p:spPr>
          <a:xfrm>
            <a:off x="6444208" y="6381328"/>
            <a:ext cx="2383986" cy="200055"/>
          </a:xfrm>
          <a:prstGeom prst="rect">
            <a:avLst/>
          </a:prstGeom>
          <a:noFill/>
        </p:spPr>
        <p:txBody>
          <a:bodyPr wrap="none" rtlCol="0">
            <a:spAutoFit/>
          </a:bodyPr>
          <a:lstStyle/>
          <a:p>
            <a:r>
              <a:rPr lang="en-GB" sz="700" b="1" dirty="0" smtClean="0">
                <a:solidFill>
                  <a:srgbClr val="214F87"/>
                </a:solidFill>
              </a:rPr>
              <a:t>© Pro-actions Business </a:t>
            </a:r>
            <a:r>
              <a:rPr lang="en-GB" sz="700" b="1" dirty="0" smtClean="0">
                <a:solidFill>
                  <a:srgbClr val="214F87"/>
                </a:solidFill>
              </a:rPr>
              <a:t>Coaching and Support </a:t>
            </a:r>
            <a:r>
              <a:rPr lang="en-GB" sz="700" b="1" dirty="0" smtClean="0">
                <a:solidFill>
                  <a:srgbClr val="214F87"/>
                </a:solidFill>
              </a:rPr>
              <a:t>Limited </a:t>
            </a:r>
            <a:r>
              <a:rPr lang="en-GB" sz="700" b="1" dirty="0" smtClean="0">
                <a:solidFill>
                  <a:srgbClr val="214F87"/>
                </a:solidFill>
              </a:rPr>
              <a:t>2016</a:t>
            </a:r>
            <a:endParaRPr lang="en-GB" sz="700" b="1" dirty="0">
              <a:solidFill>
                <a:srgbClr val="214F87"/>
              </a:solidFill>
            </a:endParaRPr>
          </a:p>
        </p:txBody>
      </p:sp>
    </p:spTree>
    <p:extLst>
      <p:ext uri="{BB962C8B-B14F-4D97-AF65-F5344CB8AC3E}">
        <p14:creationId xmlns:p14="http://schemas.microsoft.com/office/powerpoint/2010/main" val="195232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Competitor Analysis</a:t>
            </a:r>
            <a:endParaRPr lang="en-GB" sz="2400" b="1" dirty="0">
              <a:solidFill>
                <a:srgbClr val="F9A763"/>
              </a:solidFill>
              <a:latin typeface="Century Gothic" pitchFamily="34" charset="0"/>
            </a:endParaRPr>
          </a:p>
        </p:txBody>
      </p:sp>
      <p:sp>
        <p:nvSpPr>
          <p:cNvPr id="6" name="TextBox 5"/>
          <p:cNvSpPr txBox="1"/>
          <p:nvPr/>
        </p:nvSpPr>
        <p:spPr>
          <a:xfrm>
            <a:off x="414302"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Competitor Analysis</a:t>
            </a:r>
            <a:endParaRPr lang="en-GB" sz="1200" b="1" dirty="0">
              <a:solidFill>
                <a:schemeClr val="bg1"/>
              </a:solidFill>
            </a:endParaRPr>
          </a:p>
        </p:txBody>
      </p:sp>
      <p:sp>
        <p:nvSpPr>
          <p:cNvPr id="7" name="TextBox 6"/>
          <p:cNvSpPr txBox="1"/>
          <p:nvPr/>
        </p:nvSpPr>
        <p:spPr>
          <a:xfrm>
            <a:off x="2699792" y="1566084"/>
            <a:ext cx="6120680" cy="638781"/>
          </a:xfrm>
          <a:prstGeom prst="rect">
            <a:avLst/>
          </a:prstGeom>
          <a:solidFill>
            <a:schemeClr val="bg1">
              <a:lumMod val="95000"/>
            </a:schemeClr>
          </a:solidFill>
        </p:spPr>
        <p:txBody>
          <a:bodyPr wrap="square" rtlCol="0">
            <a:noAutofit/>
          </a:bodyPr>
          <a:lstStyle/>
          <a:p>
            <a:r>
              <a:rPr lang="en-GB" sz="1200" i="1" dirty="0" smtClean="0">
                <a:solidFill>
                  <a:srgbClr val="214F87"/>
                </a:solidFill>
              </a:rPr>
              <a:t>Building on who they are (previous section), how dangerous are they to us?  Why would customers buy from us rather than them?  What are our strengths and weaknesses relative to them?  What do we need to do to beat them?</a:t>
            </a:r>
            <a:endParaRPr lang="en-GB" sz="1200" dirty="0" smtClean="0">
              <a:solidFill>
                <a:srgbClr val="214F87"/>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036027624"/>
              </p:ext>
            </p:extLst>
          </p:nvPr>
        </p:nvGraphicFramePr>
        <p:xfrm>
          <a:off x="414302" y="2420888"/>
          <a:ext cx="8334161" cy="2077720"/>
        </p:xfrm>
        <a:graphic>
          <a:graphicData uri="http://schemas.openxmlformats.org/drawingml/2006/table">
            <a:tbl>
              <a:tblPr firstRow="1" bandRow="1">
                <a:tableStyleId>{5C22544A-7EE6-4342-B048-85BDC9FD1C3A}</a:tableStyleId>
              </a:tblPr>
              <a:tblGrid>
                <a:gridCol w="1205370"/>
                <a:gridCol w="1008112"/>
                <a:gridCol w="1440160"/>
                <a:gridCol w="1368152"/>
                <a:gridCol w="1440160"/>
                <a:gridCol w="1872207"/>
              </a:tblGrid>
              <a:tr h="370840">
                <a:tc>
                  <a:txBody>
                    <a:bodyPr/>
                    <a:lstStyle/>
                    <a:p>
                      <a:r>
                        <a:rPr lang="en-GB" sz="1100" dirty="0" smtClean="0"/>
                        <a:t>Competitor name</a:t>
                      </a:r>
                      <a:endParaRPr lang="en-GB" sz="1100" dirty="0"/>
                    </a:p>
                  </a:txBody>
                  <a:tcPr/>
                </a:tc>
                <a:tc>
                  <a:txBody>
                    <a:bodyPr/>
                    <a:lstStyle/>
                    <a:p>
                      <a:r>
                        <a:rPr lang="en-GB" sz="1100" dirty="0" smtClean="0"/>
                        <a:t>Danger</a:t>
                      </a:r>
                      <a:r>
                        <a:rPr lang="en-GB" sz="1100" baseline="0" dirty="0" smtClean="0"/>
                        <a:t> rating (high, med, low)</a:t>
                      </a:r>
                      <a:endParaRPr lang="en-GB" sz="1100" dirty="0"/>
                    </a:p>
                  </a:txBody>
                  <a:tcPr/>
                </a:tc>
                <a:tc>
                  <a:txBody>
                    <a:bodyPr/>
                    <a:lstStyle/>
                    <a:p>
                      <a:r>
                        <a:rPr lang="en-GB" sz="1100" dirty="0" smtClean="0"/>
                        <a:t>Where are we stronger than them?</a:t>
                      </a:r>
                      <a:endParaRPr lang="en-GB" sz="1100" dirty="0"/>
                    </a:p>
                  </a:txBody>
                  <a:tcPr/>
                </a:tc>
                <a:tc>
                  <a:txBody>
                    <a:bodyPr/>
                    <a:lstStyle/>
                    <a:p>
                      <a:r>
                        <a:rPr lang="en-GB" sz="1100" dirty="0" smtClean="0"/>
                        <a:t>Where are we weaker than them?</a:t>
                      </a:r>
                      <a:endParaRPr lang="en-GB" sz="1100" dirty="0"/>
                    </a:p>
                  </a:txBody>
                  <a:tcPr/>
                </a:tc>
                <a:tc>
                  <a:txBody>
                    <a:bodyPr/>
                    <a:lstStyle/>
                    <a:p>
                      <a:r>
                        <a:rPr lang="en-GB" sz="1100" dirty="0" smtClean="0"/>
                        <a:t>Why do their customers</a:t>
                      </a:r>
                      <a:r>
                        <a:rPr lang="en-GB" sz="1100" baseline="0" dirty="0" smtClean="0"/>
                        <a:t> buy from them?</a:t>
                      </a:r>
                      <a:endParaRPr lang="en-GB" sz="1100" dirty="0"/>
                    </a:p>
                  </a:txBody>
                  <a:tcPr/>
                </a:tc>
                <a:tc>
                  <a:txBody>
                    <a:bodyPr/>
                    <a:lstStyle/>
                    <a:p>
                      <a:r>
                        <a:rPr lang="en-GB" sz="1100" dirty="0" smtClean="0"/>
                        <a:t>What do we need to do to beat them?</a:t>
                      </a:r>
                      <a:endParaRPr lang="en-GB" sz="1100" dirty="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10</a:t>
            </a:fld>
            <a:endParaRPr lang="en-GB" dirty="0"/>
          </a:p>
        </p:txBody>
      </p:sp>
    </p:spTree>
    <p:extLst>
      <p:ext uri="{BB962C8B-B14F-4D97-AF65-F5344CB8AC3E}">
        <p14:creationId xmlns:p14="http://schemas.microsoft.com/office/powerpoint/2010/main" val="3919572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Marketing plan (1): Marketing Goals</a:t>
            </a:r>
            <a:endParaRPr lang="en-GB" sz="2000" b="1" dirty="0">
              <a:solidFill>
                <a:srgbClr val="F9A763"/>
              </a:solidFill>
              <a:latin typeface="Century Gothic" pitchFamily="34" charset="0"/>
            </a:endParaRPr>
          </a:p>
        </p:txBody>
      </p:sp>
      <p:sp>
        <p:nvSpPr>
          <p:cNvPr id="6" name="TextBox 5"/>
          <p:cNvSpPr txBox="1"/>
          <p:nvPr/>
        </p:nvSpPr>
        <p:spPr>
          <a:xfrm>
            <a:off x="414302" y="1484784"/>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Marketing Goals</a:t>
            </a:r>
            <a:endParaRPr lang="en-GB" sz="1200" b="1" dirty="0">
              <a:solidFill>
                <a:schemeClr val="bg1"/>
              </a:solidFill>
            </a:endParaRPr>
          </a:p>
        </p:txBody>
      </p:sp>
      <p:sp>
        <p:nvSpPr>
          <p:cNvPr id="7" name="TextBox 6"/>
          <p:cNvSpPr txBox="1"/>
          <p:nvPr/>
        </p:nvSpPr>
        <p:spPr>
          <a:xfrm>
            <a:off x="2699792" y="1494076"/>
            <a:ext cx="6120680" cy="4239180"/>
          </a:xfrm>
          <a:prstGeom prst="rect">
            <a:avLst/>
          </a:prstGeom>
          <a:solidFill>
            <a:schemeClr val="bg1">
              <a:lumMod val="95000"/>
            </a:schemeClr>
          </a:solidFill>
        </p:spPr>
        <p:txBody>
          <a:bodyPr wrap="square" rtlCol="0">
            <a:noAutofit/>
          </a:bodyPr>
          <a:lstStyle/>
          <a:p>
            <a:r>
              <a:rPr lang="en-GB" sz="1200" i="1" dirty="0" smtClean="0">
                <a:solidFill>
                  <a:srgbClr val="214F87"/>
                </a:solidFill>
              </a:rPr>
              <a:t>This section sets the high-level scene for your marketing activity.</a:t>
            </a:r>
          </a:p>
          <a:p>
            <a:endParaRPr lang="en-GB" sz="1200" i="1" dirty="0" smtClean="0">
              <a:solidFill>
                <a:srgbClr val="214F87"/>
              </a:solidFill>
            </a:endParaRPr>
          </a:p>
          <a:p>
            <a:pPr marL="171450" indent="-171450">
              <a:buFont typeface="Arial" panose="020B0604020202020204" pitchFamily="34" charset="0"/>
              <a:buChar char="•"/>
            </a:pPr>
            <a:r>
              <a:rPr lang="en-GB" sz="1200" i="1" dirty="0" smtClean="0">
                <a:solidFill>
                  <a:srgbClr val="214F87"/>
                </a:solidFill>
              </a:rPr>
              <a:t>What is it that your business needs your marketing activity to deliver?</a:t>
            </a:r>
          </a:p>
          <a:p>
            <a:pPr marL="171450" indent="-171450">
              <a:buFont typeface="Arial" panose="020B0604020202020204" pitchFamily="34" charset="0"/>
              <a:buChar char="•"/>
            </a:pPr>
            <a:r>
              <a:rPr lang="en-GB" sz="1200" i="1" dirty="0" smtClean="0">
                <a:solidFill>
                  <a:srgbClr val="214F87"/>
                </a:solidFill>
              </a:rPr>
              <a:t>What are the main business issues that marketing should address (these should relate to your business goals)?</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endParaRPr lang="en-GB" sz="1200" i="1" dirty="0" smtClean="0">
              <a:solidFill>
                <a:srgbClr val="214F87"/>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11</a:t>
            </a:fld>
            <a:endParaRPr lang="en-GB" dirty="0"/>
          </a:p>
        </p:txBody>
      </p:sp>
    </p:spTree>
    <p:extLst>
      <p:ext uri="{BB962C8B-B14F-4D97-AF65-F5344CB8AC3E}">
        <p14:creationId xmlns:p14="http://schemas.microsoft.com/office/powerpoint/2010/main" val="3846857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Marketing plan (2): Target Markets</a:t>
            </a:r>
            <a:endParaRPr lang="en-GB" sz="2400" b="1" dirty="0">
              <a:solidFill>
                <a:srgbClr val="F9A763"/>
              </a:solidFill>
              <a:latin typeface="Century Gothic" pitchFamily="34" charset="0"/>
            </a:endParaRPr>
          </a:p>
        </p:txBody>
      </p:sp>
      <p:sp>
        <p:nvSpPr>
          <p:cNvPr id="6" name="TextBox 5"/>
          <p:cNvSpPr txBox="1"/>
          <p:nvPr/>
        </p:nvSpPr>
        <p:spPr>
          <a:xfrm>
            <a:off x="414302" y="1484784"/>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Target Markets</a:t>
            </a:r>
            <a:endParaRPr lang="en-GB" sz="1200" b="1" dirty="0">
              <a:solidFill>
                <a:schemeClr val="bg1"/>
              </a:solidFill>
            </a:endParaRPr>
          </a:p>
        </p:txBody>
      </p:sp>
      <p:sp>
        <p:nvSpPr>
          <p:cNvPr id="7" name="TextBox 6"/>
          <p:cNvSpPr txBox="1"/>
          <p:nvPr/>
        </p:nvSpPr>
        <p:spPr>
          <a:xfrm>
            <a:off x="2699792" y="1494076"/>
            <a:ext cx="6120680" cy="4239180"/>
          </a:xfrm>
          <a:prstGeom prst="rect">
            <a:avLst/>
          </a:prstGeom>
          <a:solidFill>
            <a:schemeClr val="bg1">
              <a:lumMod val="95000"/>
            </a:schemeClr>
          </a:solidFill>
        </p:spPr>
        <p:txBody>
          <a:bodyPr wrap="square" rtlCol="0">
            <a:noAutofit/>
          </a:bodyPr>
          <a:lstStyle/>
          <a:p>
            <a:r>
              <a:rPr lang="en-GB" sz="1200" i="1" dirty="0" smtClean="0">
                <a:solidFill>
                  <a:srgbClr val="214F87"/>
                </a:solidFill>
              </a:rPr>
              <a:t>Who will be buying the product/service?  What defines and categorises them?  Things to think about might include: age, wealth, location, the specific issues that they face that your product solves, other interests or activities they might perform, other products/services they might buy.  </a:t>
            </a:r>
          </a:p>
          <a:p>
            <a:endParaRPr lang="en-GB" sz="1200" i="1" dirty="0">
              <a:solidFill>
                <a:srgbClr val="214F87"/>
              </a:solidFill>
            </a:endParaRPr>
          </a:p>
          <a:p>
            <a:r>
              <a:rPr lang="en-GB" sz="1200" i="1" dirty="0" smtClean="0">
                <a:solidFill>
                  <a:srgbClr val="214F87"/>
                </a:solidFill>
              </a:rPr>
              <a:t>Question to think about: ‘if I had to describe my customers to someone from another planet who knew nothing about humans, what would I tell them to look for so that they could find more customers for me?’</a:t>
            </a:r>
          </a:p>
          <a:p>
            <a:endParaRPr lang="en-GB" sz="1200" i="1" dirty="0">
              <a:solidFill>
                <a:srgbClr val="214F87"/>
              </a:solidFill>
            </a:endParaRPr>
          </a:p>
          <a:p>
            <a:r>
              <a:rPr lang="en-GB" sz="1200" i="1" dirty="0" smtClean="0">
                <a:solidFill>
                  <a:srgbClr val="214F87"/>
                </a:solidFill>
              </a:rPr>
              <a:t>There is almost certainly more than one target market – </a:t>
            </a:r>
            <a:r>
              <a:rPr lang="en-GB" sz="1200" i="1" dirty="0" err="1" smtClean="0">
                <a:solidFill>
                  <a:srgbClr val="214F87"/>
                </a:solidFill>
              </a:rPr>
              <a:t>ie</a:t>
            </a:r>
            <a:r>
              <a:rPr lang="en-GB" sz="1200" i="1" dirty="0" smtClean="0">
                <a:solidFill>
                  <a:srgbClr val="214F87"/>
                </a:solidFill>
              </a:rPr>
              <a:t> many segments…</a:t>
            </a:r>
          </a:p>
          <a:p>
            <a:pPr marL="171450" indent="-171450">
              <a:buFont typeface="Arial" panose="020B0604020202020204" pitchFamily="34" charset="0"/>
              <a:buChar char="•"/>
            </a:pPr>
            <a:endParaRPr lang="en-GB" sz="1200" dirty="0" smtClean="0">
              <a:solidFill>
                <a:srgbClr val="214F87"/>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12</a:t>
            </a:fld>
            <a:endParaRPr lang="en-GB" dirty="0"/>
          </a:p>
        </p:txBody>
      </p:sp>
    </p:spTree>
    <p:extLst>
      <p:ext uri="{BB962C8B-B14F-4D97-AF65-F5344CB8AC3E}">
        <p14:creationId xmlns:p14="http://schemas.microsoft.com/office/powerpoint/2010/main" val="3812590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Marketing Plan (3): Branding and Positioning</a:t>
            </a:r>
            <a:endParaRPr lang="en-GB" sz="2400" b="1" dirty="0">
              <a:solidFill>
                <a:srgbClr val="F9A763"/>
              </a:solidFill>
              <a:latin typeface="Century Gothic" pitchFamily="34" charset="0"/>
            </a:endParaRPr>
          </a:p>
        </p:txBody>
      </p:sp>
      <p:sp>
        <p:nvSpPr>
          <p:cNvPr id="10" name="TextBox 9"/>
          <p:cNvSpPr txBox="1"/>
          <p:nvPr/>
        </p:nvSpPr>
        <p:spPr>
          <a:xfrm>
            <a:off x="342294"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Brand/Position</a:t>
            </a:r>
            <a:endParaRPr lang="en-GB" sz="1200" b="1" dirty="0">
              <a:solidFill>
                <a:schemeClr val="bg1"/>
              </a:solidFill>
            </a:endParaRPr>
          </a:p>
        </p:txBody>
      </p:sp>
      <p:sp>
        <p:nvSpPr>
          <p:cNvPr id="11" name="TextBox 10"/>
          <p:cNvSpPr txBox="1"/>
          <p:nvPr/>
        </p:nvSpPr>
        <p:spPr>
          <a:xfrm>
            <a:off x="2627784" y="1566084"/>
            <a:ext cx="6120680" cy="4527212"/>
          </a:xfrm>
          <a:prstGeom prst="rect">
            <a:avLst/>
          </a:prstGeom>
          <a:solidFill>
            <a:schemeClr val="bg1">
              <a:lumMod val="95000"/>
            </a:schemeClr>
          </a:solidFill>
        </p:spPr>
        <p:txBody>
          <a:bodyPr wrap="square" rtlCol="0">
            <a:noAutofit/>
          </a:bodyPr>
          <a:lstStyle/>
          <a:p>
            <a:r>
              <a:rPr lang="en-GB" sz="1200" b="1" i="1" dirty="0" smtClean="0">
                <a:solidFill>
                  <a:srgbClr val="214F87"/>
                </a:solidFill>
              </a:rPr>
              <a:t>Concept statement…</a:t>
            </a:r>
          </a:p>
          <a:p>
            <a:pPr marL="171450" indent="-171450">
              <a:buFont typeface="Arial" panose="020B0604020202020204" pitchFamily="34" charset="0"/>
              <a:buChar char="•"/>
            </a:pPr>
            <a:r>
              <a:rPr lang="en-GB" sz="1200" b="1" i="1" dirty="0">
                <a:solidFill>
                  <a:srgbClr val="214F87"/>
                </a:solidFill>
              </a:rPr>
              <a:t>Customer Belief</a:t>
            </a:r>
            <a:r>
              <a:rPr lang="en-GB" sz="1200" i="1" dirty="0">
                <a:solidFill>
                  <a:srgbClr val="214F87"/>
                </a:solidFill>
              </a:rPr>
              <a:t>: A statement(s) that expresses the target customer’s  needs: “You get me”</a:t>
            </a:r>
          </a:p>
          <a:p>
            <a:pPr marL="171450" indent="-171450">
              <a:buFont typeface="Arial" panose="020B0604020202020204" pitchFamily="34" charset="0"/>
              <a:buChar char="•"/>
            </a:pPr>
            <a:r>
              <a:rPr lang="en-GB" sz="1200" b="1" i="1" dirty="0">
                <a:solidFill>
                  <a:srgbClr val="214F87"/>
                </a:solidFill>
              </a:rPr>
              <a:t>Statement of Benefit: </a:t>
            </a:r>
            <a:r>
              <a:rPr lang="en-GB" sz="1200" i="1" dirty="0">
                <a:solidFill>
                  <a:srgbClr val="214F87"/>
                </a:solidFill>
              </a:rPr>
              <a:t>A promise which answers the question: “What’s in it for me?” </a:t>
            </a:r>
          </a:p>
          <a:p>
            <a:pPr marL="171450" indent="-171450">
              <a:buFont typeface="Arial" panose="020B0604020202020204" pitchFamily="34" charset="0"/>
              <a:buChar char="•"/>
            </a:pPr>
            <a:r>
              <a:rPr lang="en-GB" sz="1200" b="1" i="1" dirty="0">
                <a:solidFill>
                  <a:srgbClr val="214F87"/>
                </a:solidFill>
              </a:rPr>
              <a:t>Reasons to Believe:</a:t>
            </a:r>
            <a:r>
              <a:rPr lang="en-GB" sz="1200" i="1" dirty="0">
                <a:solidFill>
                  <a:srgbClr val="214F87"/>
                </a:solidFill>
              </a:rPr>
              <a:t> Supporting key information: “Why should I believe you</a:t>
            </a:r>
            <a:r>
              <a:rPr lang="en-GB" sz="1200" i="1" dirty="0" smtClean="0">
                <a:solidFill>
                  <a:srgbClr val="214F87"/>
                </a:solidFill>
              </a:rPr>
              <a:t>?”</a:t>
            </a:r>
          </a:p>
          <a:p>
            <a:pPr marL="171450" indent="-171450">
              <a:buFont typeface="Arial" panose="020B0604020202020204" pitchFamily="34" charset="0"/>
              <a:buChar char="•"/>
            </a:pPr>
            <a:endParaRPr lang="en-GB" sz="1200" i="1" dirty="0">
              <a:solidFill>
                <a:srgbClr val="214F87"/>
              </a:solidFill>
            </a:endParaRPr>
          </a:p>
          <a:p>
            <a:pPr marL="171450" indent="-171450">
              <a:buFont typeface="Arial" panose="020B0604020202020204" pitchFamily="34" charset="0"/>
              <a:buChar char="•"/>
            </a:pPr>
            <a:endParaRPr lang="en-GB" sz="1200" i="1" dirty="0">
              <a:solidFill>
                <a:srgbClr val="214F87"/>
              </a:solidFill>
            </a:endParaRPr>
          </a:p>
          <a:p>
            <a:r>
              <a:rPr lang="en-GB" sz="1200" b="1" i="1" dirty="0" smtClean="0">
                <a:solidFill>
                  <a:srgbClr val="214F87"/>
                </a:solidFill>
              </a:rPr>
              <a:t>Elevator statement for the product:</a:t>
            </a:r>
          </a:p>
          <a:p>
            <a:r>
              <a:rPr lang="en-GB" sz="1200" i="1" dirty="0" smtClean="0">
                <a:solidFill>
                  <a:srgbClr val="214F87"/>
                </a:solidFill>
              </a:rPr>
              <a:t>For [target customer] who has [customer need], [product name] is a [market category] that [one key benefit].  Unlike [competition], the product [unique differentiator].</a:t>
            </a:r>
          </a:p>
          <a:p>
            <a:endParaRPr lang="en-GB" sz="1200" i="1" dirty="0" smtClean="0">
              <a:solidFill>
                <a:srgbClr val="214F87"/>
              </a:solidFill>
            </a:endParaRPr>
          </a:p>
          <a:p>
            <a:r>
              <a:rPr lang="en-GB" sz="1200" b="1" i="1" dirty="0" smtClean="0">
                <a:solidFill>
                  <a:srgbClr val="214F87"/>
                </a:solidFill>
              </a:rPr>
              <a:t>Brand personality</a:t>
            </a:r>
          </a:p>
          <a:p>
            <a:r>
              <a:rPr lang="en-GB" sz="1200" i="1" dirty="0" smtClean="0">
                <a:solidFill>
                  <a:srgbClr val="214F87"/>
                </a:solidFill>
              </a:rPr>
              <a:t>The character of the brand  -what does it represent?</a:t>
            </a:r>
          </a:p>
          <a:p>
            <a:endParaRPr lang="en-GB" sz="1200" i="1" dirty="0">
              <a:solidFill>
                <a:srgbClr val="214F87"/>
              </a:solidFill>
            </a:endParaRPr>
          </a:p>
          <a:p>
            <a:r>
              <a:rPr lang="en-GB" sz="1200" b="1" i="1" dirty="0" smtClean="0">
                <a:solidFill>
                  <a:srgbClr val="214F87"/>
                </a:solidFill>
              </a:rPr>
              <a:t>Image</a:t>
            </a:r>
          </a:p>
          <a:p>
            <a:pPr marL="171450" indent="-171450">
              <a:buFont typeface="Arial" panose="020B0604020202020204" pitchFamily="34" charset="0"/>
              <a:buChar char="•"/>
            </a:pPr>
            <a:r>
              <a:rPr lang="en-GB" sz="1200" i="1" dirty="0" smtClean="0">
                <a:solidFill>
                  <a:srgbClr val="214F87"/>
                </a:solidFill>
              </a:rPr>
              <a:t>Logos</a:t>
            </a:r>
          </a:p>
          <a:p>
            <a:pPr marL="171450" indent="-171450">
              <a:buFont typeface="Arial" panose="020B0604020202020204" pitchFamily="34" charset="0"/>
              <a:buChar char="•"/>
            </a:pPr>
            <a:r>
              <a:rPr lang="en-GB" sz="1200" i="1" dirty="0" smtClean="0">
                <a:solidFill>
                  <a:srgbClr val="214F87"/>
                </a:solidFill>
              </a:rPr>
              <a:t>Colour scheme</a:t>
            </a:r>
          </a:p>
          <a:p>
            <a:pPr marL="171450" indent="-171450">
              <a:buFont typeface="Arial" panose="020B0604020202020204" pitchFamily="34" charset="0"/>
              <a:buChar char="•"/>
            </a:pPr>
            <a:r>
              <a:rPr lang="en-GB" sz="1200" i="1" dirty="0" smtClean="0">
                <a:solidFill>
                  <a:srgbClr val="214F87"/>
                </a:solidFill>
              </a:rPr>
              <a:t>Font</a:t>
            </a:r>
          </a:p>
        </p:txBody>
      </p:sp>
      <p:pic>
        <p:nvPicPr>
          <p:cNvPr id="2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13</a:t>
            </a:fld>
            <a:endParaRPr lang="en-GB" dirty="0"/>
          </a:p>
        </p:txBody>
      </p:sp>
    </p:spTree>
    <p:extLst>
      <p:ext uri="{BB962C8B-B14F-4D97-AF65-F5344CB8AC3E}">
        <p14:creationId xmlns:p14="http://schemas.microsoft.com/office/powerpoint/2010/main" val="900682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5616624" cy="707886"/>
          </a:xfrm>
          <a:prstGeom prst="rect">
            <a:avLst/>
          </a:prstGeom>
          <a:noFill/>
        </p:spPr>
        <p:txBody>
          <a:bodyPr wrap="square" rtlCol="0">
            <a:spAutoFit/>
          </a:bodyPr>
          <a:lstStyle/>
          <a:p>
            <a:r>
              <a:rPr lang="en-GB" sz="2000" b="1" dirty="0" smtClean="0">
                <a:solidFill>
                  <a:srgbClr val="F9A763"/>
                </a:solidFill>
                <a:latin typeface="Century Gothic" pitchFamily="34" charset="0"/>
              </a:rPr>
              <a:t>Marketing Plan (4): Routes to market and objectives</a:t>
            </a:r>
            <a:endParaRPr lang="en-GB" sz="2400" b="1" dirty="0">
              <a:solidFill>
                <a:srgbClr val="F9A763"/>
              </a:solidFill>
              <a:latin typeface="Century Gothic" pitchFamily="34" charset="0"/>
            </a:endParaRPr>
          </a:p>
        </p:txBody>
      </p:sp>
      <p:sp>
        <p:nvSpPr>
          <p:cNvPr id="8" name="TextBox 7"/>
          <p:cNvSpPr txBox="1"/>
          <p:nvPr/>
        </p:nvSpPr>
        <p:spPr>
          <a:xfrm>
            <a:off x="414302" y="371703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Marketing Objectives</a:t>
            </a:r>
            <a:endParaRPr lang="en-GB" sz="1200" b="1" dirty="0">
              <a:solidFill>
                <a:schemeClr val="bg1"/>
              </a:solidFill>
            </a:endParaRPr>
          </a:p>
        </p:txBody>
      </p:sp>
      <p:sp>
        <p:nvSpPr>
          <p:cNvPr id="9" name="TextBox 8"/>
          <p:cNvSpPr txBox="1"/>
          <p:nvPr/>
        </p:nvSpPr>
        <p:spPr>
          <a:xfrm>
            <a:off x="2699792" y="3726324"/>
            <a:ext cx="6120680" cy="2366972"/>
          </a:xfrm>
          <a:prstGeom prst="rect">
            <a:avLst/>
          </a:prstGeom>
          <a:solidFill>
            <a:schemeClr val="bg1">
              <a:lumMod val="95000"/>
            </a:schemeClr>
          </a:solidFill>
        </p:spPr>
        <p:txBody>
          <a:bodyPr wrap="square" rtlCol="0">
            <a:noAutofit/>
          </a:bodyPr>
          <a:lstStyle/>
          <a:p>
            <a:r>
              <a:rPr lang="en-GB" sz="1200" i="1" dirty="0" smtClean="0">
                <a:solidFill>
                  <a:srgbClr val="214F87"/>
                </a:solidFill>
              </a:rPr>
              <a:t>What does your marketing need to deliver?</a:t>
            </a:r>
          </a:p>
          <a:p>
            <a:pPr marL="171450" indent="-171450">
              <a:buFont typeface="Arial" panose="020B0604020202020204" pitchFamily="34" charset="0"/>
              <a:buChar char="•"/>
            </a:pPr>
            <a:r>
              <a:rPr lang="en-GB" sz="1200" i="1" dirty="0" smtClean="0">
                <a:solidFill>
                  <a:srgbClr val="214F87"/>
                </a:solidFill>
              </a:rPr>
              <a:t>Leads – numbers per period of time</a:t>
            </a:r>
          </a:p>
          <a:p>
            <a:pPr marL="171450" indent="-171450">
              <a:buFont typeface="Arial" panose="020B0604020202020204" pitchFamily="34" charset="0"/>
              <a:buChar char="•"/>
            </a:pPr>
            <a:r>
              <a:rPr lang="en-GB" sz="1200" i="1" dirty="0" smtClean="0">
                <a:solidFill>
                  <a:srgbClr val="214F87"/>
                </a:solidFill>
              </a:rPr>
              <a:t>Suspects </a:t>
            </a:r>
            <a:r>
              <a:rPr lang="en-GB" sz="1200" i="1" dirty="0">
                <a:solidFill>
                  <a:srgbClr val="214F87"/>
                </a:solidFill>
              </a:rPr>
              <a:t>– numbers per period of time</a:t>
            </a:r>
            <a:endParaRPr lang="en-GB" sz="1200" i="1" dirty="0" smtClean="0">
              <a:solidFill>
                <a:srgbClr val="214F87"/>
              </a:solidFill>
            </a:endParaRPr>
          </a:p>
          <a:p>
            <a:pPr marL="171450" indent="-171450">
              <a:buFont typeface="Arial" panose="020B0604020202020204" pitchFamily="34" charset="0"/>
              <a:buChar char="•"/>
            </a:pPr>
            <a:r>
              <a:rPr lang="en-GB" sz="1200" i="1" dirty="0">
                <a:solidFill>
                  <a:srgbClr val="214F87"/>
                </a:solidFill>
              </a:rPr>
              <a:t>Prospects – numbers per period of time</a:t>
            </a:r>
            <a:endParaRPr lang="en-GB" sz="1200" i="1" dirty="0" smtClean="0">
              <a:solidFill>
                <a:srgbClr val="214F87"/>
              </a:solidFill>
            </a:endParaRPr>
          </a:p>
          <a:p>
            <a:pPr marL="171450" indent="-171450">
              <a:buFont typeface="Arial" panose="020B0604020202020204" pitchFamily="34" charset="0"/>
              <a:buChar char="•"/>
            </a:pPr>
            <a:r>
              <a:rPr lang="en-GB" sz="1200" i="1" dirty="0" smtClean="0">
                <a:solidFill>
                  <a:srgbClr val="214F87"/>
                </a:solidFill>
              </a:rPr>
              <a:t>Clients </a:t>
            </a:r>
            <a:r>
              <a:rPr lang="en-GB" sz="1200" i="1" dirty="0">
                <a:solidFill>
                  <a:srgbClr val="214F87"/>
                </a:solidFill>
              </a:rPr>
              <a:t>– numbers per period of </a:t>
            </a:r>
            <a:r>
              <a:rPr lang="en-GB" sz="1200" i="1" dirty="0" smtClean="0">
                <a:solidFill>
                  <a:srgbClr val="214F87"/>
                </a:solidFill>
              </a:rPr>
              <a:t>time</a:t>
            </a:r>
          </a:p>
          <a:p>
            <a:pPr marL="171450" indent="-171450">
              <a:buFont typeface="Arial" panose="020B0604020202020204" pitchFamily="34" charset="0"/>
              <a:buChar char="•"/>
            </a:pPr>
            <a:r>
              <a:rPr lang="en-GB" sz="1200" i="1" dirty="0" smtClean="0">
                <a:solidFill>
                  <a:srgbClr val="214F87"/>
                </a:solidFill>
              </a:rPr>
              <a:t>Cost per client</a:t>
            </a:r>
          </a:p>
          <a:p>
            <a:pPr marL="171450" indent="-171450">
              <a:buFont typeface="Arial" panose="020B0604020202020204" pitchFamily="34" charset="0"/>
              <a:buChar char="•"/>
            </a:pPr>
            <a:endParaRPr lang="en-GB" sz="1200" dirty="0" smtClean="0">
              <a:solidFill>
                <a:srgbClr val="214F87"/>
              </a:solidFill>
            </a:endParaRPr>
          </a:p>
        </p:txBody>
      </p:sp>
      <p:sp>
        <p:nvSpPr>
          <p:cNvPr id="7" name="TextBox 6"/>
          <p:cNvSpPr txBox="1"/>
          <p:nvPr/>
        </p:nvSpPr>
        <p:spPr>
          <a:xfrm>
            <a:off x="395536" y="1484784"/>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Routes to target market</a:t>
            </a:r>
            <a:endParaRPr lang="en-GB" sz="1200" b="1" dirty="0">
              <a:solidFill>
                <a:schemeClr val="bg1"/>
              </a:solidFill>
            </a:endParaRPr>
          </a:p>
        </p:txBody>
      </p:sp>
      <p:sp>
        <p:nvSpPr>
          <p:cNvPr id="10" name="TextBox 9"/>
          <p:cNvSpPr txBox="1"/>
          <p:nvPr/>
        </p:nvSpPr>
        <p:spPr>
          <a:xfrm>
            <a:off x="2699792" y="1494076"/>
            <a:ext cx="6120680" cy="1934924"/>
          </a:xfrm>
          <a:prstGeom prst="rect">
            <a:avLst/>
          </a:prstGeom>
          <a:solidFill>
            <a:schemeClr val="bg1">
              <a:lumMod val="95000"/>
            </a:schemeClr>
          </a:solidFill>
        </p:spPr>
        <p:txBody>
          <a:bodyPr wrap="square" rtlCol="0">
            <a:noAutofit/>
          </a:bodyPr>
          <a:lstStyle/>
          <a:p>
            <a:r>
              <a:rPr lang="en-GB" sz="1200" i="1" dirty="0" smtClean="0">
                <a:solidFill>
                  <a:srgbClr val="214F87"/>
                </a:solidFill>
              </a:rPr>
              <a:t>How will you reach each of your intended target markets</a:t>
            </a:r>
            <a:r>
              <a:rPr lang="en-GB" sz="1200" i="1" dirty="0">
                <a:solidFill>
                  <a:srgbClr val="214F87"/>
                </a:solidFill>
              </a:rPr>
              <a:t>? (</a:t>
            </a:r>
            <a:r>
              <a:rPr lang="en-GB" sz="1200" i="1" dirty="0" err="1">
                <a:solidFill>
                  <a:srgbClr val="214F87"/>
                </a:solidFill>
              </a:rPr>
              <a:t>eg</a:t>
            </a:r>
            <a:r>
              <a:rPr lang="en-GB" sz="1200" i="1" dirty="0">
                <a:solidFill>
                  <a:srgbClr val="214F87"/>
                </a:solidFill>
              </a:rPr>
              <a:t> face-to-face sales force? Inbound phone? Outbound phone? Own website? Other market place website? </a:t>
            </a:r>
            <a:r>
              <a:rPr lang="en-GB" sz="1200" i="1" dirty="0" err="1">
                <a:solidFill>
                  <a:srgbClr val="214F87"/>
                </a:solidFill>
              </a:rPr>
              <a:t>Etc</a:t>
            </a:r>
            <a:r>
              <a:rPr lang="en-GB" sz="1200" i="1" dirty="0">
                <a:solidFill>
                  <a:srgbClr val="214F87"/>
                </a:solidFill>
              </a:rPr>
              <a:t>)</a:t>
            </a:r>
          </a:p>
          <a:p>
            <a:endParaRPr lang="en-GB" sz="1200" i="1" dirty="0" smtClean="0">
              <a:solidFill>
                <a:srgbClr val="214F87"/>
              </a:solidFill>
            </a:endParaRPr>
          </a:p>
          <a:p>
            <a:r>
              <a:rPr lang="en-GB" sz="1200" i="1" dirty="0" smtClean="0">
                <a:solidFill>
                  <a:srgbClr val="214F87"/>
                </a:solidFill>
              </a:rPr>
              <a:t>– see sales plan later on for more detailed planning on this but the overview should be clear by this point.</a:t>
            </a:r>
          </a:p>
          <a:p>
            <a:pPr marL="171450" indent="-171450">
              <a:buFont typeface="Arial" panose="020B0604020202020204" pitchFamily="34" charset="0"/>
              <a:buChar char="•"/>
            </a:pPr>
            <a:endParaRPr lang="en-GB" sz="1200" dirty="0" smtClean="0">
              <a:solidFill>
                <a:srgbClr val="214F87"/>
              </a:solidFill>
            </a:endParaRP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14</a:t>
            </a:fld>
            <a:endParaRPr lang="en-GB" dirty="0"/>
          </a:p>
        </p:txBody>
      </p:sp>
    </p:spTree>
    <p:extLst>
      <p:ext uri="{BB962C8B-B14F-4D97-AF65-F5344CB8AC3E}">
        <p14:creationId xmlns:p14="http://schemas.microsoft.com/office/powerpoint/2010/main" val="2490429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Marketing Plan (5): Marketing activity</a:t>
            </a:r>
            <a:endParaRPr lang="en-GB" sz="2400" b="1" dirty="0">
              <a:solidFill>
                <a:srgbClr val="F9A763"/>
              </a:solidFill>
              <a:latin typeface="Century Gothic" pitchFamily="34" charset="0"/>
            </a:endParaRPr>
          </a:p>
        </p:txBody>
      </p:sp>
      <p:sp>
        <p:nvSpPr>
          <p:cNvPr id="10" name="TextBox 9"/>
          <p:cNvSpPr txBox="1"/>
          <p:nvPr/>
        </p:nvSpPr>
        <p:spPr>
          <a:xfrm>
            <a:off x="342294"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Marketing Activity</a:t>
            </a:r>
            <a:endParaRPr lang="en-GB" sz="1200" b="1" dirty="0">
              <a:solidFill>
                <a:schemeClr val="bg1"/>
              </a:solidFill>
            </a:endParaRPr>
          </a:p>
        </p:txBody>
      </p:sp>
      <p:sp>
        <p:nvSpPr>
          <p:cNvPr id="11" name="TextBox 10"/>
          <p:cNvSpPr txBox="1"/>
          <p:nvPr/>
        </p:nvSpPr>
        <p:spPr>
          <a:xfrm>
            <a:off x="2627784" y="1566084"/>
            <a:ext cx="6120680" cy="4527212"/>
          </a:xfrm>
          <a:prstGeom prst="rect">
            <a:avLst/>
          </a:prstGeom>
          <a:solidFill>
            <a:schemeClr val="bg1">
              <a:lumMod val="95000"/>
            </a:schemeClr>
          </a:solidFill>
        </p:spPr>
        <p:txBody>
          <a:bodyPr wrap="square" rtlCol="0">
            <a:noAutofit/>
          </a:bodyPr>
          <a:lstStyle/>
          <a:p>
            <a:r>
              <a:rPr lang="en-GB" sz="1200" b="1" i="1" dirty="0" smtClean="0">
                <a:solidFill>
                  <a:srgbClr val="214F87"/>
                </a:solidFill>
              </a:rPr>
              <a:t>Potential activities</a:t>
            </a:r>
          </a:p>
          <a:p>
            <a:pPr marL="171450" indent="-171450">
              <a:buFont typeface="Arial" panose="020B0604020202020204" pitchFamily="34" charset="0"/>
              <a:buChar char="•"/>
            </a:pPr>
            <a:r>
              <a:rPr lang="en-GB" sz="1200" i="1" dirty="0" smtClean="0">
                <a:solidFill>
                  <a:srgbClr val="214F87"/>
                </a:solidFill>
              </a:rPr>
              <a:t>Indirect – customer satisfaction surveys</a:t>
            </a:r>
            <a:endParaRPr lang="en-GB" sz="1200" i="1" dirty="0">
              <a:solidFill>
                <a:srgbClr val="214F87"/>
              </a:solidFill>
            </a:endParaRPr>
          </a:p>
          <a:p>
            <a:pPr marL="171450" indent="-171450">
              <a:buFont typeface="Arial" panose="020B0604020202020204" pitchFamily="34" charset="0"/>
              <a:buChar char="•"/>
            </a:pPr>
            <a:r>
              <a:rPr lang="en-GB" sz="1200" i="1" dirty="0" smtClean="0">
                <a:solidFill>
                  <a:srgbClr val="214F87"/>
                </a:solidFill>
              </a:rPr>
              <a:t>Direct – calls, letters, brochures, emails</a:t>
            </a:r>
          </a:p>
          <a:p>
            <a:pPr marL="171450" indent="-171450">
              <a:buFont typeface="Arial" panose="020B0604020202020204" pitchFamily="34" charset="0"/>
              <a:buChar char="•"/>
            </a:pPr>
            <a:r>
              <a:rPr lang="en-GB" sz="1200" i="1" dirty="0" smtClean="0">
                <a:solidFill>
                  <a:srgbClr val="214F87"/>
                </a:solidFill>
              </a:rPr>
              <a:t>Advertising – print media, directories</a:t>
            </a:r>
          </a:p>
          <a:p>
            <a:pPr marL="171450" indent="-171450">
              <a:buFont typeface="Arial" panose="020B0604020202020204" pitchFamily="34" charset="0"/>
              <a:buChar char="•"/>
            </a:pPr>
            <a:r>
              <a:rPr lang="en-GB" sz="1200" i="1" dirty="0" smtClean="0">
                <a:solidFill>
                  <a:srgbClr val="214F87"/>
                </a:solidFill>
              </a:rPr>
              <a:t>Event marketing – trade shows seminars, demonstrations</a:t>
            </a:r>
          </a:p>
          <a:p>
            <a:pPr marL="171450" indent="-171450">
              <a:buFont typeface="Arial" panose="020B0604020202020204" pitchFamily="34" charset="0"/>
              <a:buChar char="•"/>
            </a:pPr>
            <a:r>
              <a:rPr lang="en-GB" sz="1200" i="1" dirty="0" smtClean="0">
                <a:solidFill>
                  <a:srgbClr val="214F87"/>
                </a:solidFill>
              </a:rPr>
              <a:t>Digital/online</a:t>
            </a:r>
          </a:p>
          <a:p>
            <a:pPr marL="171450" indent="-171450">
              <a:buFont typeface="Arial" panose="020B0604020202020204" pitchFamily="34" charset="0"/>
              <a:buChar char="•"/>
            </a:pPr>
            <a:endParaRPr lang="en-GB" sz="1200" i="1" dirty="0">
              <a:solidFill>
                <a:srgbClr val="214F87"/>
              </a:solidFill>
            </a:endParaRPr>
          </a:p>
          <a:p>
            <a:r>
              <a:rPr lang="en-GB" sz="1200" i="1" dirty="0" smtClean="0">
                <a:solidFill>
                  <a:srgbClr val="214F87"/>
                </a:solidFill>
              </a:rPr>
              <a:t>Example:</a:t>
            </a:r>
          </a:p>
          <a:p>
            <a:pPr marL="171450" indent="-171450">
              <a:buFont typeface="Arial" panose="020B0604020202020204" pitchFamily="34" charset="0"/>
              <a:buChar char="•"/>
            </a:pPr>
            <a:endParaRPr lang="en-GB" sz="1200" i="1" dirty="0">
              <a:solidFill>
                <a:srgbClr val="214F87"/>
              </a:solidFill>
            </a:endParaRPr>
          </a:p>
          <a:p>
            <a:endParaRPr lang="en-GB" sz="1200" i="1" dirty="0" smtClean="0">
              <a:solidFill>
                <a:srgbClr val="214F87"/>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2856307"/>
            <a:ext cx="4435277" cy="2588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15</a:t>
            </a:fld>
            <a:endParaRPr lang="en-GB" dirty="0"/>
          </a:p>
        </p:txBody>
      </p:sp>
    </p:spTree>
    <p:extLst>
      <p:ext uri="{BB962C8B-B14F-4D97-AF65-F5344CB8AC3E}">
        <p14:creationId xmlns:p14="http://schemas.microsoft.com/office/powerpoint/2010/main" val="656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Marketing Plan (6): Marketing activity plan</a:t>
            </a:r>
            <a:endParaRPr lang="en-GB" sz="2400" b="1" dirty="0">
              <a:solidFill>
                <a:srgbClr val="F9A763"/>
              </a:solidFill>
              <a:latin typeface="Century Gothic" pitchFamily="34" charset="0"/>
            </a:endParaRPr>
          </a:p>
        </p:txBody>
      </p:sp>
      <p:sp>
        <p:nvSpPr>
          <p:cNvPr id="10" name="TextBox 9"/>
          <p:cNvSpPr txBox="1"/>
          <p:nvPr/>
        </p:nvSpPr>
        <p:spPr>
          <a:xfrm>
            <a:off x="342294"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Marketing Activity</a:t>
            </a:r>
            <a:endParaRPr lang="en-GB" sz="1200" b="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168856483"/>
              </p:ext>
            </p:extLst>
          </p:nvPr>
        </p:nvGraphicFramePr>
        <p:xfrm>
          <a:off x="414302" y="2420888"/>
          <a:ext cx="8334161" cy="1910080"/>
        </p:xfrm>
        <a:graphic>
          <a:graphicData uri="http://schemas.openxmlformats.org/drawingml/2006/table">
            <a:tbl>
              <a:tblPr firstRow="1" bandRow="1">
                <a:tableStyleId>{5C22544A-7EE6-4342-B048-85BDC9FD1C3A}</a:tableStyleId>
              </a:tblPr>
              <a:tblGrid>
                <a:gridCol w="959304"/>
                <a:gridCol w="2742716"/>
                <a:gridCol w="1279934"/>
                <a:gridCol w="1279934"/>
                <a:gridCol w="1036137"/>
                <a:gridCol w="1036136"/>
              </a:tblGrid>
              <a:tr h="370840">
                <a:tc>
                  <a:txBody>
                    <a:bodyPr/>
                    <a:lstStyle/>
                    <a:p>
                      <a:r>
                        <a:rPr lang="en-GB" sz="1100" dirty="0" smtClean="0"/>
                        <a:t>Start Date – end date</a:t>
                      </a:r>
                      <a:endParaRPr lang="en-GB" sz="1100" dirty="0"/>
                    </a:p>
                  </a:txBody>
                  <a:tcPr/>
                </a:tc>
                <a:tc>
                  <a:txBody>
                    <a:bodyPr/>
                    <a:lstStyle/>
                    <a:p>
                      <a:r>
                        <a:rPr lang="en-GB" sz="1100" dirty="0" smtClean="0"/>
                        <a:t>Activity</a:t>
                      </a:r>
                      <a:endParaRPr lang="en-GB" sz="1100" dirty="0"/>
                    </a:p>
                  </a:txBody>
                  <a:tcPr/>
                </a:tc>
                <a:tc>
                  <a:txBody>
                    <a:bodyPr/>
                    <a:lstStyle/>
                    <a:p>
                      <a:r>
                        <a:rPr lang="en-GB" sz="1100" dirty="0" smtClean="0"/>
                        <a:t>Activity</a:t>
                      </a:r>
                      <a:r>
                        <a:rPr lang="en-GB" sz="1100" baseline="0" dirty="0" smtClean="0"/>
                        <a:t> type</a:t>
                      </a:r>
                      <a:endParaRPr lang="en-GB" sz="1100" dirty="0"/>
                    </a:p>
                  </a:txBody>
                  <a:tcPr/>
                </a:tc>
                <a:tc>
                  <a:txBody>
                    <a:bodyPr/>
                    <a:lstStyle/>
                    <a:p>
                      <a:r>
                        <a:rPr lang="en-GB" sz="1100" dirty="0" smtClean="0"/>
                        <a:t>Who is responsible</a:t>
                      </a:r>
                      <a:endParaRPr lang="en-GB" sz="1100" dirty="0"/>
                    </a:p>
                  </a:txBody>
                  <a:tcPr/>
                </a:tc>
                <a:tc>
                  <a:txBody>
                    <a:bodyPr/>
                    <a:lstStyle/>
                    <a:p>
                      <a:r>
                        <a:rPr lang="en-GB" sz="1100" dirty="0" smtClean="0"/>
                        <a:t>Budget</a:t>
                      </a:r>
                      <a:endParaRPr lang="en-GB" sz="1100" dirty="0"/>
                    </a:p>
                  </a:txBody>
                  <a:tcPr/>
                </a:tc>
                <a:tc>
                  <a:txBody>
                    <a:bodyPr/>
                    <a:lstStyle/>
                    <a:p>
                      <a:r>
                        <a:rPr lang="en-GB" sz="1100" dirty="0" smtClean="0"/>
                        <a:t>Targets/KPIs</a:t>
                      </a:r>
                      <a:endParaRPr lang="en-GB" sz="1100" dirty="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16</a:t>
            </a:fld>
            <a:endParaRPr lang="en-GB" dirty="0"/>
          </a:p>
        </p:txBody>
      </p:sp>
    </p:spTree>
    <p:extLst>
      <p:ext uri="{BB962C8B-B14F-4D97-AF65-F5344CB8AC3E}">
        <p14:creationId xmlns:p14="http://schemas.microsoft.com/office/powerpoint/2010/main" val="2166781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Sales Plan (1) : New Business Acquisition</a:t>
            </a:r>
            <a:endParaRPr lang="en-GB" sz="2400" b="1" dirty="0">
              <a:solidFill>
                <a:srgbClr val="F9A763"/>
              </a:solidFill>
              <a:latin typeface="Century Gothic" pitchFamily="34" charset="0"/>
            </a:endParaRPr>
          </a:p>
        </p:txBody>
      </p:sp>
      <p:sp>
        <p:nvSpPr>
          <p:cNvPr id="8" name="TextBox 7"/>
          <p:cNvSpPr txBox="1"/>
          <p:nvPr/>
        </p:nvSpPr>
        <p:spPr>
          <a:xfrm>
            <a:off x="342294"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New business acquisition plans</a:t>
            </a:r>
            <a:endParaRPr lang="en-GB" sz="1200" b="1" dirty="0">
              <a:solidFill>
                <a:schemeClr val="bg1"/>
              </a:solidFill>
            </a:endParaRPr>
          </a:p>
        </p:txBody>
      </p:sp>
      <p:sp>
        <p:nvSpPr>
          <p:cNvPr id="9" name="TextBox 8"/>
          <p:cNvSpPr txBox="1"/>
          <p:nvPr/>
        </p:nvSpPr>
        <p:spPr>
          <a:xfrm>
            <a:off x="2699792" y="1494076"/>
            <a:ext cx="6120680" cy="4527212"/>
          </a:xfrm>
          <a:prstGeom prst="rect">
            <a:avLst/>
          </a:prstGeom>
          <a:solidFill>
            <a:schemeClr val="bg1">
              <a:lumMod val="95000"/>
            </a:schemeClr>
          </a:solidFill>
        </p:spPr>
        <p:txBody>
          <a:bodyPr wrap="square" rtlCol="0">
            <a:noAutofit/>
          </a:bodyPr>
          <a:lstStyle/>
          <a:p>
            <a:r>
              <a:rPr lang="en-GB" sz="1200" i="1" dirty="0">
                <a:solidFill>
                  <a:srgbClr val="214F87"/>
                </a:solidFill>
              </a:rPr>
              <a:t>This section considers how you will manage the relationship with </a:t>
            </a:r>
            <a:r>
              <a:rPr lang="en-GB" sz="1200" i="1" dirty="0" smtClean="0">
                <a:solidFill>
                  <a:srgbClr val="214F87"/>
                </a:solidFill>
              </a:rPr>
              <a:t>new customers </a:t>
            </a:r>
            <a:r>
              <a:rPr lang="en-GB" sz="1200" i="1" dirty="0">
                <a:solidFill>
                  <a:srgbClr val="214F87"/>
                </a:solidFill>
              </a:rPr>
              <a:t>in order to encourage them to purchase </a:t>
            </a:r>
            <a:r>
              <a:rPr lang="en-GB" sz="1200" i="1" dirty="0" smtClean="0">
                <a:solidFill>
                  <a:srgbClr val="214F87"/>
                </a:solidFill>
              </a:rPr>
              <a:t>goods </a:t>
            </a:r>
            <a:r>
              <a:rPr lang="en-GB" sz="1200" i="1" dirty="0">
                <a:solidFill>
                  <a:srgbClr val="214F87"/>
                </a:solidFill>
              </a:rPr>
              <a:t>and services from your </a:t>
            </a:r>
            <a:r>
              <a:rPr lang="en-GB" sz="1200" i="1" dirty="0" smtClean="0">
                <a:solidFill>
                  <a:srgbClr val="214F87"/>
                </a:solidFill>
              </a:rPr>
              <a:t>company.  This section therefore builds directly on the marketing planning which provides the leads and prospects that your sales process should convert into clients.</a:t>
            </a:r>
            <a:endParaRPr lang="en-GB" sz="1200" i="1" dirty="0">
              <a:solidFill>
                <a:srgbClr val="214F87"/>
              </a:solidFill>
            </a:endParaRPr>
          </a:p>
          <a:p>
            <a:endParaRPr lang="en-GB" sz="1200" i="1" dirty="0">
              <a:solidFill>
                <a:srgbClr val="214F87"/>
              </a:solidFill>
            </a:endParaRPr>
          </a:p>
          <a:p>
            <a:endParaRPr lang="en-GB" sz="1200" i="1" dirty="0" smtClean="0">
              <a:solidFill>
                <a:srgbClr val="214F87"/>
              </a:solidFill>
            </a:endParaRP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r>
              <a:rPr lang="en-GB" sz="1200" i="1" dirty="0" smtClean="0">
                <a:solidFill>
                  <a:srgbClr val="214F87"/>
                </a:solidFill>
              </a:rPr>
              <a:t>What are the defined steps in the sales process for each channel? (</a:t>
            </a:r>
            <a:r>
              <a:rPr lang="en-GB" sz="1200" i="1" dirty="0" err="1" smtClean="0">
                <a:solidFill>
                  <a:srgbClr val="214F87"/>
                </a:solidFill>
              </a:rPr>
              <a:t>ie</a:t>
            </a:r>
            <a:r>
              <a:rPr lang="en-GB" sz="1200" i="1" dirty="0" smtClean="0">
                <a:solidFill>
                  <a:srgbClr val="214F87"/>
                </a:solidFill>
              </a:rPr>
              <a:t> what does the customer journey look like from initial contact through to completing an order)?</a:t>
            </a:r>
          </a:p>
          <a:p>
            <a:pPr marL="171450" indent="-171450">
              <a:buFont typeface="Arial" panose="020B0604020202020204" pitchFamily="34" charset="0"/>
              <a:buChar char="•"/>
            </a:pPr>
            <a:r>
              <a:rPr lang="en-GB" sz="1200" i="1" dirty="0" smtClean="0">
                <a:solidFill>
                  <a:srgbClr val="214F87"/>
                </a:solidFill>
              </a:rPr>
              <a:t>How is each step measured? (</a:t>
            </a:r>
            <a:r>
              <a:rPr lang="en-GB" sz="1200" i="1" dirty="0" err="1" smtClean="0">
                <a:solidFill>
                  <a:srgbClr val="214F87"/>
                </a:solidFill>
              </a:rPr>
              <a:t>ie</a:t>
            </a:r>
            <a:r>
              <a:rPr lang="en-GB" sz="1200" i="1" dirty="0" smtClean="0">
                <a:solidFill>
                  <a:srgbClr val="214F87"/>
                </a:solidFill>
              </a:rPr>
              <a:t> conversion rates/drop out rates between each step)</a:t>
            </a:r>
          </a:p>
          <a:p>
            <a:pPr marL="171450" indent="-171450">
              <a:buFont typeface="Arial" panose="020B0604020202020204" pitchFamily="34" charset="0"/>
              <a:buChar char="•"/>
            </a:pPr>
            <a:r>
              <a:rPr lang="en-GB" sz="1200" i="1" dirty="0" smtClean="0">
                <a:solidFill>
                  <a:srgbClr val="214F87"/>
                </a:solidFill>
              </a:rPr>
              <a:t>Who will measure it and how often?</a:t>
            </a:r>
          </a:p>
          <a:p>
            <a:pPr marL="171450" indent="-171450">
              <a:buFont typeface="Arial" panose="020B0604020202020204" pitchFamily="34" charset="0"/>
              <a:buChar char="•"/>
            </a:pPr>
            <a:r>
              <a:rPr lang="en-GB" sz="1200" i="1" dirty="0" smtClean="0">
                <a:solidFill>
                  <a:srgbClr val="214F87"/>
                </a:solidFill>
              </a:rPr>
              <a:t>What does ‘good’ look like for each step?</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endParaRPr lang="en-GB" sz="1200" i="1" dirty="0" smtClean="0">
              <a:solidFill>
                <a:srgbClr val="214F87"/>
              </a:solidFill>
            </a:endParaRPr>
          </a:p>
          <a:p>
            <a:endParaRPr lang="en-GB" sz="1200" i="1" dirty="0" smtClean="0">
              <a:solidFill>
                <a:srgbClr val="214F87"/>
              </a:solidFill>
            </a:endParaRPr>
          </a:p>
          <a:p>
            <a:pPr marL="171450" indent="-171450">
              <a:buFont typeface="Arial" panose="020B0604020202020204" pitchFamily="34" charset="0"/>
              <a:buChar char="•"/>
            </a:pPr>
            <a:endParaRPr lang="en-GB" sz="1200" dirty="0" smtClean="0">
              <a:solidFill>
                <a:srgbClr val="214F87"/>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17</a:t>
            </a:fld>
            <a:endParaRPr lang="en-GB" dirty="0"/>
          </a:p>
        </p:txBody>
      </p:sp>
    </p:spTree>
    <p:extLst>
      <p:ext uri="{BB962C8B-B14F-4D97-AF65-F5344CB8AC3E}">
        <p14:creationId xmlns:p14="http://schemas.microsoft.com/office/powerpoint/2010/main" val="3938361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6804756" cy="707886"/>
          </a:xfrm>
          <a:prstGeom prst="rect">
            <a:avLst/>
          </a:prstGeom>
          <a:noFill/>
        </p:spPr>
        <p:txBody>
          <a:bodyPr wrap="square" rtlCol="0">
            <a:spAutoFit/>
          </a:bodyPr>
          <a:lstStyle/>
          <a:p>
            <a:r>
              <a:rPr lang="en-GB" sz="2000" b="1" dirty="0">
                <a:solidFill>
                  <a:srgbClr val="F9A763"/>
                </a:solidFill>
                <a:latin typeface="Century Gothic" pitchFamily="34" charset="0"/>
              </a:rPr>
              <a:t>Sales Plan (1) : New Business </a:t>
            </a:r>
            <a:r>
              <a:rPr lang="en-GB" sz="2000" b="1" dirty="0" smtClean="0">
                <a:solidFill>
                  <a:srgbClr val="F9A763"/>
                </a:solidFill>
                <a:latin typeface="Century Gothic" pitchFamily="34" charset="0"/>
              </a:rPr>
              <a:t>Acquisition: Sales process steps and measurements</a:t>
            </a:r>
            <a:endParaRPr lang="en-GB" sz="2400" b="1" dirty="0">
              <a:solidFill>
                <a:srgbClr val="F9A763"/>
              </a:solidFill>
              <a:latin typeface="Century Gothic" pitchFamily="34" charset="0"/>
            </a:endParaRPr>
          </a:p>
        </p:txBody>
      </p:sp>
      <p:sp>
        <p:nvSpPr>
          <p:cNvPr id="9" name="Oval 8"/>
          <p:cNvSpPr/>
          <p:nvPr/>
        </p:nvSpPr>
        <p:spPr>
          <a:xfrm>
            <a:off x="467544" y="1196752"/>
            <a:ext cx="1368153" cy="1296144"/>
          </a:xfrm>
          <a:prstGeom prst="ellipse">
            <a:avLst/>
          </a:prstGeom>
          <a:noFill/>
          <a:ln>
            <a:solidFill>
              <a:srgbClr val="214F87"/>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lstStyle/>
          <a:p>
            <a:pPr lvl="0" algn="ctr"/>
            <a:r>
              <a:rPr lang="en-GB" sz="1400" b="1" dirty="0" smtClean="0">
                <a:solidFill>
                  <a:srgbClr val="214F87"/>
                </a:solidFill>
                <a:latin typeface="Calibri" pitchFamily="34" charset="0"/>
                <a:cs typeface="Calibri" pitchFamily="34" charset="0"/>
              </a:rPr>
              <a:t>Step 1</a:t>
            </a:r>
          </a:p>
          <a:p>
            <a:pPr lvl="0" algn="ctr"/>
            <a:r>
              <a:rPr lang="en-GB" sz="1400" b="1" dirty="0" smtClean="0">
                <a:solidFill>
                  <a:srgbClr val="214F87"/>
                </a:solidFill>
                <a:latin typeface="Calibri" pitchFamily="34" charset="0"/>
                <a:cs typeface="Calibri" pitchFamily="34" charset="0"/>
              </a:rPr>
              <a:t>………………….</a:t>
            </a:r>
            <a:endParaRPr lang="en-GB" sz="1400" b="1" dirty="0">
              <a:solidFill>
                <a:srgbClr val="214F87"/>
              </a:solidFill>
              <a:latin typeface="Calibri" pitchFamily="34" charset="0"/>
              <a:cs typeface="Calibri" pitchFamily="34" charset="0"/>
            </a:endParaRPr>
          </a:p>
        </p:txBody>
      </p:sp>
      <p:sp>
        <p:nvSpPr>
          <p:cNvPr id="10" name="Oval 9"/>
          <p:cNvSpPr/>
          <p:nvPr/>
        </p:nvSpPr>
        <p:spPr>
          <a:xfrm>
            <a:off x="2195736" y="1196854"/>
            <a:ext cx="1356028" cy="1296144"/>
          </a:xfrm>
          <a:prstGeom prst="ellipse">
            <a:avLst/>
          </a:prstGeom>
          <a:noFill/>
          <a:ln>
            <a:solidFill>
              <a:srgbClr val="214F87"/>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lstStyle/>
          <a:p>
            <a:pPr lvl="0" algn="ctr"/>
            <a:r>
              <a:rPr lang="en-GB" sz="1400" b="1" dirty="0">
                <a:solidFill>
                  <a:srgbClr val="214F87"/>
                </a:solidFill>
                <a:latin typeface="Calibri" pitchFamily="34" charset="0"/>
                <a:cs typeface="Calibri" pitchFamily="34" charset="0"/>
              </a:rPr>
              <a:t>Step 1</a:t>
            </a:r>
          </a:p>
          <a:p>
            <a:pPr lvl="0" algn="ctr"/>
            <a:r>
              <a:rPr lang="en-GB" sz="1400" b="1" dirty="0">
                <a:solidFill>
                  <a:srgbClr val="214F87"/>
                </a:solidFill>
                <a:latin typeface="Calibri" pitchFamily="34" charset="0"/>
                <a:cs typeface="Calibri" pitchFamily="34" charset="0"/>
              </a:rPr>
              <a:t>………………….</a:t>
            </a:r>
          </a:p>
        </p:txBody>
      </p:sp>
      <p:sp>
        <p:nvSpPr>
          <p:cNvPr id="11" name="Oval 10"/>
          <p:cNvSpPr/>
          <p:nvPr/>
        </p:nvSpPr>
        <p:spPr>
          <a:xfrm>
            <a:off x="3923928" y="1196854"/>
            <a:ext cx="1331183" cy="1296144"/>
          </a:xfrm>
          <a:prstGeom prst="ellipse">
            <a:avLst/>
          </a:prstGeom>
          <a:noFill/>
          <a:ln>
            <a:solidFill>
              <a:srgbClr val="214F87"/>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lstStyle/>
          <a:p>
            <a:pPr lvl="0" algn="ctr"/>
            <a:r>
              <a:rPr lang="en-GB" sz="1400" b="1" dirty="0">
                <a:solidFill>
                  <a:srgbClr val="214F87"/>
                </a:solidFill>
                <a:latin typeface="Calibri" pitchFamily="34" charset="0"/>
                <a:cs typeface="Calibri" pitchFamily="34" charset="0"/>
              </a:rPr>
              <a:t>Step 1</a:t>
            </a:r>
          </a:p>
          <a:p>
            <a:pPr lvl="0" algn="ctr"/>
            <a:r>
              <a:rPr lang="en-GB" sz="1400" b="1" dirty="0">
                <a:solidFill>
                  <a:srgbClr val="214F87"/>
                </a:solidFill>
                <a:latin typeface="Calibri" pitchFamily="34" charset="0"/>
                <a:cs typeface="Calibri" pitchFamily="34" charset="0"/>
              </a:rPr>
              <a:t>………………….</a:t>
            </a:r>
          </a:p>
        </p:txBody>
      </p:sp>
      <p:sp>
        <p:nvSpPr>
          <p:cNvPr id="12" name="Oval 11"/>
          <p:cNvSpPr/>
          <p:nvPr/>
        </p:nvSpPr>
        <p:spPr>
          <a:xfrm>
            <a:off x="5652119" y="1196752"/>
            <a:ext cx="1368153" cy="1296144"/>
          </a:xfrm>
          <a:prstGeom prst="ellipse">
            <a:avLst/>
          </a:prstGeom>
          <a:noFill/>
          <a:ln>
            <a:solidFill>
              <a:srgbClr val="214F87"/>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lstStyle/>
          <a:p>
            <a:pPr lvl="0" algn="ctr"/>
            <a:r>
              <a:rPr lang="en-GB" sz="1400" b="1" dirty="0">
                <a:solidFill>
                  <a:srgbClr val="214F87"/>
                </a:solidFill>
                <a:latin typeface="Calibri" pitchFamily="34" charset="0"/>
                <a:cs typeface="Calibri" pitchFamily="34" charset="0"/>
              </a:rPr>
              <a:t>Step 1</a:t>
            </a:r>
          </a:p>
          <a:p>
            <a:pPr lvl="0" algn="ctr"/>
            <a:r>
              <a:rPr lang="en-GB" sz="1400" b="1" dirty="0">
                <a:solidFill>
                  <a:srgbClr val="214F87"/>
                </a:solidFill>
                <a:latin typeface="Calibri" pitchFamily="34" charset="0"/>
                <a:cs typeface="Calibri" pitchFamily="34" charset="0"/>
              </a:rPr>
              <a:t>………………….</a:t>
            </a:r>
          </a:p>
        </p:txBody>
      </p:sp>
      <p:sp>
        <p:nvSpPr>
          <p:cNvPr id="13" name="Oval 12"/>
          <p:cNvSpPr/>
          <p:nvPr/>
        </p:nvSpPr>
        <p:spPr>
          <a:xfrm>
            <a:off x="7380312" y="1196752"/>
            <a:ext cx="1368152" cy="1296144"/>
          </a:xfrm>
          <a:prstGeom prst="ellipse">
            <a:avLst/>
          </a:prstGeom>
          <a:noFill/>
          <a:ln>
            <a:solidFill>
              <a:srgbClr val="214F87"/>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rtlCol="0" anchor="ctr"/>
          <a:lstStyle/>
          <a:p>
            <a:pPr lvl="0" algn="ctr"/>
            <a:r>
              <a:rPr lang="en-GB" sz="1400" b="1" dirty="0">
                <a:solidFill>
                  <a:srgbClr val="214F87"/>
                </a:solidFill>
                <a:latin typeface="Calibri" pitchFamily="34" charset="0"/>
                <a:cs typeface="Calibri" pitchFamily="34" charset="0"/>
              </a:rPr>
              <a:t>Step 1</a:t>
            </a:r>
          </a:p>
          <a:p>
            <a:pPr lvl="0" algn="ctr"/>
            <a:r>
              <a:rPr lang="en-GB" sz="1400" b="1" dirty="0">
                <a:solidFill>
                  <a:srgbClr val="214F87"/>
                </a:solidFill>
                <a:latin typeface="Calibri" pitchFamily="34" charset="0"/>
                <a:cs typeface="Calibri" pitchFamily="34" charset="0"/>
              </a:rPr>
              <a:t>………………….</a:t>
            </a:r>
          </a:p>
        </p:txBody>
      </p:sp>
      <p:sp>
        <p:nvSpPr>
          <p:cNvPr id="18" name="Rectangle 3"/>
          <p:cNvSpPr txBox="1">
            <a:spLocks noChangeArrowheads="1"/>
          </p:cNvSpPr>
          <p:nvPr/>
        </p:nvSpPr>
        <p:spPr bwMode="auto">
          <a:xfrm>
            <a:off x="2195736" y="2636912"/>
            <a:ext cx="1407004" cy="1656184"/>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1" fontAlgn="auto" latinLnBrk="0" hangingPunct="1">
              <a:lnSpc>
                <a:spcPct val="100000"/>
              </a:lnSpc>
              <a:spcBef>
                <a:spcPct val="20000"/>
              </a:spcBef>
              <a:spcAft>
                <a:spcPts val="0"/>
              </a:spcAft>
              <a:buClrTx/>
              <a:buSzTx/>
              <a:tabLst/>
              <a:defRPr/>
            </a:pPr>
            <a:r>
              <a:rPr kumimoji="0" lang="en-GB" altLang="en-US" sz="1100" b="1" i="0" u="none" strike="noStrike" kern="1200" cap="none" spc="0" normalizeH="0" baseline="0" noProof="0" dirty="0" smtClean="0">
                <a:ln>
                  <a:noFill/>
                </a:ln>
                <a:solidFill>
                  <a:srgbClr val="214F87"/>
                </a:solidFill>
                <a:effectLst/>
                <a:uLnTx/>
                <a:uFillTx/>
                <a:latin typeface="Century Gothic" pitchFamily="34" charset="0"/>
              </a:rPr>
              <a:t>Measurements</a:t>
            </a:r>
          </a:p>
          <a:p>
            <a:pPr marR="0" lvl="0" algn="ctr" defTabSz="914400" rtl="0" eaLnBrk="1" fontAlgn="auto" latinLnBrk="0" hangingPunct="1">
              <a:lnSpc>
                <a:spcPct val="100000"/>
              </a:lnSpc>
              <a:spcBef>
                <a:spcPct val="20000"/>
              </a:spcBef>
              <a:spcAft>
                <a:spcPts val="0"/>
              </a:spcAft>
              <a:buClrTx/>
              <a:buSzTx/>
              <a:tabLst/>
              <a:defRPr/>
            </a:pPr>
            <a:endParaRPr lang="en-GB" altLang="en-US" sz="1100" b="1" dirty="0">
              <a:solidFill>
                <a:srgbClr val="214F87"/>
              </a:solidFill>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r>
              <a:rPr lang="en-GB" altLang="en-US" sz="1100" b="1" dirty="0" smtClean="0">
                <a:solidFill>
                  <a:srgbClr val="214F87"/>
                </a:solidFill>
                <a:latin typeface="Century Gothic" pitchFamily="34" charset="0"/>
              </a:rPr>
              <a:t>Targets</a:t>
            </a: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p:txBody>
      </p:sp>
      <p:sp>
        <p:nvSpPr>
          <p:cNvPr id="19" name="Right Arrow 18"/>
          <p:cNvSpPr/>
          <p:nvPr/>
        </p:nvSpPr>
        <p:spPr>
          <a:xfrm>
            <a:off x="1907704" y="1700808"/>
            <a:ext cx="216024" cy="360040"/>
          </a:xfrm>
          <a:prstGeom prst="rightArrow">
            <a:avLst/>
          </a:prstGeom>
          <a:solidFill>
            <a:srgbClr val="F9A763"/>
          </a:solidFill>
          <a:ln>
            <a:solidFill>
              <a:srgbClr val="F9A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3635896" y="1700808"/>
            <a:ext cx="216024" cy="360040"/>
          </a:xfrm>
          <a:prstGeom prst="rightArrow">
            <a:avLst/>
          </a:prstGeom>
          <a:solidFill>
            <a:srgbClr val="F9A763"/>
          </a:solidFill>
          <a:ln>
            <a:solidFill>
              <a:srgbClr val="F9A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ight Arrow 20"/>
          <p:cNvSpPr/>
          <p:nvPr/>
        </p:nvSpPr>
        <p:spPr>
          <a:xfrm>
            <a:off x="5364088" y="1700808"/>
            <a:ext cx="216024" cy="360040"/>
          </a:xfrm>
          <a:prstGeom prst="rightArrow">
            <a:avLst/>
          </a:prstGeom>
          <a:solidFill>
            <a:srgbClr val="F9A763"/>
          </a:solidFill>
          <a:ln>
            <a:solidFill>
              <a:srgbClr val="F9A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7092280" y="1700808"/>
            <a:ext cx="216024" cy="360040"/>
          </a:xfrm>
          <a:prstGeom prst="rightArrow">
            <a:avLst/>
          </a:prstGeom>
          <a:solidFill>
            <a:srgbClr val="F9A763"/>
          </a:solidFill>
          <a:ln>
            <a:solidFill>
              <a:srgbClr val="F9A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3"/>
          <p:cNvSpPr txBox="1">
            <a:spLocks noChangeArrowheads="1"/>
          </p:cNvSpPr>
          <p:nvPr/>
        </p:nvSpPr>
        <p:spPr bwMode="auto">
          <a:xfrm>
            <a:off x="395536" y="2636912"/>
            <a:ext cx="1440161" cy="1656184"/>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marR="0" lvl="0" algn="ctr" fontAlgn="auto">
              <a:lnSpc>
                <a:spcPct val="100000"/>
              </a:lnSpc>
              <a:spcBef>
                <a:spcPct val="20000"/>
              </a:spcBef>
              <a:spcAft>
                <a:spcPts val="0"/>
              </a:spcAft>
              <a:buClrTx/>
              <a:buSzTx/>
              <a:tabLst/>
              <a:defRPr kumimoji="0" sz="1600" b="1" i="0" u="none" strike="noStrike" cap="none" spc="0" normalizeH="0" baseline="0">
                <a:ln>
                  <a:noFill/>
                </a:ln>
                <a:solidFill>
                  <a:srgbClr val="214F87"/>
                </a:solidFill>
                <a:effectLst/>
                <a:uLnTx/>
                <a:uFillTx/>
                <a:latin typeface="Century Gothic" pitchFamily="34" charset="0"/>
              </a:defRPr>
            </a:lvl1pPr>
          </a:lstStyle>
          <a:p>
            <a:r>
              <a:rPr lang="en-GB" altLang="en-US" sz="1100" dirty="0"/>
              <a:t> </a:t>
            </a:r>
            <a:r>
              <a:rPr lang="en-GB" altLang="en-US" sz="1100" dirty="0" smtClean="0"/>
              <a:t>Measurements</a:t>
            </a:r>
          </a:p>
          <a:p>
            <a:endParaRPr lang="en-GB" altLang="en-US" sz="1100" dirty="0"/>
          </a:p>
          <a:p>
            <a:endParaRPr lang="en-GB" altLang="en-US" sz="1100" dirty="0" smtClean="0"/>
          </a:p>
          <a:p>
            <a:endParaRPr lang="en-GB" altLang="en-US" sz="1100" dirty="0" smtClean="0"/>
          </a:p>
          <a:p>
            <a:r>
              <a:rPr lang="en-GB" altLang="en-US" sz="1100" dirty="0" smtClean="0"/>
              <a:t>Targets</a:t>
            </a:r>
          </a:p>
          <a:p>
            <a:endParaRPr lang="en-GB" altLang="en-US" sz="1100" dirty="0"/>
          </a:p>
          <a:p>
            <a:endParaRPr lang="en-GB" altLang="en-US" sz="1100" dirty="0" smtClean="0"/>
          </a:p>
          <a:p>
            <a:endParaRPr lang="en-GB" altLang="en-US" sz="1100" dirty="0"/>
          </a:p>
        </p:txBody>
      </p:sp>
      <p:sp>
        <p:nvSpPr>
          <p:cNvPr id="24" name="Rectangle 3"/>
          <p:cNvSpPr txBox="1">
            <a:spLocks noChangeArrowheads="1"/>
          </p:cNvSpPr>
          <p:nvPr/>
        </p:nvSpPr>
        <p:spPr bwMode="auto">
          <a:xfrm>
            <a:off x="3885076" y="2636912"/>
            <a:ext cx="1407004" cy="1656184"/>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1" fontAlgn="auto" latinLnBrk="0" hangingPunct="1">
              <a:lnSpc>
                <a:spcPct val="100000"/>
              </a:lnSpc>
              <a:spcBef>
                <a:spcPct val="20000"/>
              </a:spcBef>
              <a:spcAft>
                <a:spcPts val="0"/>
              </a:spcAft>
              <a:buClrTx/>
              <a:buSzTx/>
              <a:tabLst/>
              <a:defRPr/>
            </a:pPr>
            <a:r>
              <a:rPr kumimoji="0" lang="en-GB" altLang="en-US" sz="1100" b="1" i="0" u="none" strike="noStrike" kern="1200" cap="none" spc="0" normalizeH="0" baseline="0" noProof="0" dirty="0" smtClean="0">
                <a:ln>
                  <a:noFill/>
                </a:ln>
                <a:solidFill>
                  <a:srgbClr val="214F87"/>
                </a:solidFill>
                <a:effectLst/>
                <a:uLnTx/>
                <a:uFillTx/>
                <a:latin typeface="Century Gothic" pitchFamily="34" charset="0"/>
              </a:rPr>
              <a:t>Measurements</a:t>
            </a:r>
          </a:p>
          <a:p>
            <a:pPr marR="0" lvl="0" algn="ctr" defTabSz="914400" rtl="0" eaLnBrk="1" fontAlgn="auto" latinLnBrk="0" hangingPunct="1">
              <a:lnSpc>
                <a:spcPct val="100000"/>
              </a:lnSpc>
              <a:spcBef>
                <a:spcPct val="20000"/>
              </a:spcBef>
              <a:spcAft>
                <a:spcPts val="0"/>
              </a:spcAft>
              <a:buClrTx/>
              <a:buSzTx/>
              <a:tabLst/>
              <a:defRPr/>
            </a:pPr>
            <a:endParaRPr lang="en-GB" altLang="en-US" sz="1100" b="1" dirty="0">
              <a:solidFill>
                <a:srgbClr val="214F87"/>
              </a:solidFill>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r>
              <a:rPr lang="en-GB" altLang="en-US" sz="1100" b="1" dirty="0" smtClean="0">
                <a:solidFill>
                  <a:srgbClr val="214F87"/>
                </a:solidFill>
                <a:latin typeface="Century Gothic" pitchFamily="34" charset="0"/>
              </a:rPr>
              <a:t>Targets</a:t>
            </a: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p:txBody>
      </p:sp>
      <p:sp>
        <p:nvSpPr>
          <p:cNvPr id="25" name="Rectangle 3"/>
          <p:cNvSpPr txBox="1">
            <a:spLocks noChangeArrowheads="1"/>
          </p:cNvSpPr>
          <p:nvPr/>
        </p:nvSpPr>
        <p:spPr bwMode="auto">
          <a:xfrm>
            <a:off x="5652120" y="2636912"/>
            <a:ext cx="1407004" cy="1656184"/>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1" fontAlgn="auto" latinLnBrk="0" hangingPunct="1">
              <a:lnSpc>
                <a:spcPct val="100000"/>
              </a:lnSpc>
              <a:spcBef>
                <a:spcPct val="20000"/>
              </a:spcBef>
              <a:spcAft>
                <a:spcPts val="0"/>
              </a:spcAft>
              <a:buClrTx/>
              <a:buSzTx/>
              <a:tabLst/>
              <a:defRPr/>
            </a:pPr>
            <a:r>
              <a:rPr kumimoji="0" lang="en-GB" altLang="en-US" sz="1100" b="1" i="0" u="none" strike="noStrike" kern="1200" cap="none" spc="0" normalizeH="0" baseline="0" noProof="0" dirty="0" smtClean="0">
                <a:ln>
                  <a:noFill/>
                </a:ln>
                <a:solidFill>
                  <a:srgbClr val="214F87"/>
                </a:solidFill>
                <a:effectLst/>
                <a:uLnTx/>
                <a:uFillTx/>
                <a:latin typeface="Century Gothic" pitchFamily="34" charset="0"/>
              </a:rPr>
              <a:t>Measurements</a:t>
            </a:r>
          </a:p>
          <a:p>
            <a:pPr marR="0" lvl="0" algn="ctr" defTabSz="914400" rtl="0" eaLnBrk="1" fontAlgn="auto" latinLnBrk="0" hangingPunct="1">
              <a:lnSpc>
                <a:spcPct val="100000"/>
              </a:lnSpc>
              <a:spcBef>
                <a:spcPct val="20000"/>
              </a:spcBef>
              <a:spcAft>
                <a:spcPts val="0"/>
              </a:spcAft>
              <a:buClrTx/>
              <a:buSzTx/>
              <a:tabLst/>
              <a:defRPr/>
            </a:pPr>
            <a:endParaRPr lang="en-GB" altLang="en-US" sz="1100" b="1" dirty="0">
              <a:solidFill>
                <a:srgbClr val="214F87"/>
              </a:solidFill>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r>
              <a:rPr lang="en-GB" altLang="en-US" sz="1100" b="1" dirty="0" smtClean="0">
                <a:solidFill>
                  <a:srgbClr val="214F87"/>
                </a:solidFill>
                <a:latin typeface="Century Gothic" pitchFamily="34" charset="0"/>
              </a:rPr>
              <a:t>Targets</a:t>
            </a: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p:txBody>
      </p:sp>
      <p:sp>
        <p:nvSpPr>
          <p:cNvPr id="26" name="Rectangle 3"/>
          <p:cNvSpPr txBox="1">
            <a:spLocks noChangeArrowheads="1"/>
          </p:cNvSpPr>
          <p:nvPr/>
        </p:nvSpPr>
        <p:spPr bwMode="auto">
          <a:xfrm>
            <a:off x="7413468" y="2636912"/>
            <a:ext cx="1407004" cy="1656184"/>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1" fontAlgn="auto" latinLnBrk="0" hangingPunct="1">
              <a:lnSpc>
                <a:spcPct val="100000"/>
              </a:lnSpc>
              <a:spcBef>
                <a:spcPct val="20000"/>
              </a:spcBef>
              <a:spcAft>
                <a:spcPts val="0"/>
              </a:spcAft>
              <a:buClrTx/>
              <a:buSzTx/>
              <a:tabLst/>
              <a:defRPr/>
            </a:pPr>
            <a:r>
              <a:rPr lang="en-GB" altLang="en-US" sz="1100" b="1" dirty="0" smtClean="0">
                <a:solidFill>
                  <a:srgbClr val="214F87"/>
                </a:solidFill>
                <a:latin typeface="Century Gothic" pitchFamily="34" charset="0"/>
              </a:rPr>
              <a:t>Measurements</a:t>
            </a:r>
          </a:p>
          <a:p>
            <a:pPr marR="0" lvl="0" algn="ctr" defTabSz="914400" rtl="0" eaLnBrk="1" fontAlgn="auto" latinLnBrk="0" hangingPunct="1">
              <a:lnSpc>
                <a:spcPct val="100000"/>
              </a:lnSpc>
              <a:spcBef>
                <a:spcPct val="20000"/>
              </a:spcBef>
              <a:spcAft>
                <a:spcPts val="0"/>
              </a:spcAft>
              <a:buClrTx/>
              <a:buSzTx/>
              <a:tabLst/>
              <a:defRPr/>
            </a:pPr>
            <a:endParaRPr lang="en-GB" altLang="en-US" sz="1100" b="1" dirty="0">
              <a:solidFill>
                <a:srgbClr val="214F87"/>
              </a:solidFill>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lang="en-GB" altLang="en-US" sz="1100" b="1" dirty="0" smtClean="0">
              <a:solidFill>
                <a:srgbClr val="214F87"/>
              </a:solidFill>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endParaRPr lang="en-GB" altLang="en-US" sz="1100" b="1" dirty="0" smtClean="0">
              <a:solidFill>
                <a:srgbClr val="214F87"/>
              </a:solidFill>
              <a:latin typeface="Century Gothic" pitchFamily="34" charset="0"/>
            </a:endParaRPr>
          </a:p>
          <a:p>
            <a:pPr marR="0" lvl="0" algn="ctr" defTabSz="914400" rtl="0" eaLnBrk="1" fontAlgn="auto" latinLnBrk="0" hangingPunct="1">
              <a:lnSpc>
                <a:spcPct val="100000"/>
              </a:lnSpc>
              <a:spcBef>
                <a:spcPct val="20000"/>
              </a:spcBef>
              <a:spcAft>
                <a:spcPts val="0"/>
              </a:spcAft>
              <a:buClrTx/>
              <a:buSzTx/>
              <a:tabLst/>
              <a:defRPr/>
            </a:pPr>
            <a:r>
              <a:rPr lang="en-GB" altLang="en-US" sz="1100" b="1" dirty="0" smtClean="0">
                <a:solidFill>
                  <a:srgbClr val="214F87"/>
                </a:solidFill>
                <a:latin typeface="Century Gothic" pitchFamily="34" charset="0"/>
              </a:rPr>
              <a:t>Targets</a:t>
            </a:r>
          </a:p>
          <a:p>
            <a:pPr marR="0" lvl="0" algn="ctr" defTabSz="914400" rtl="0" eaLnBrk="1" fontAlgn="auto" latinLnBrk="0" hangingPunct="1">
              <a:lnSpc>
                <a:spcPct val="100000"/>
              </a:lnSpc>
              <a:spcBef>
                <a:spcPct val="20000"/>
              </a:spcBef>
              <a:spcAft>
                <a:spcPts val="0"/>
              </a:spcAft>
              <a:buClrTx/>
              <a:buSzTx/>
              <a:tabLst/>
              <a:defRPr/>
            </a:pPr>
            <a:endParaRPr kumimoji="0" lang="en-GB" altLang="en-US" sz="1100" b="1" i="0" u="none" strike="noStrike" kern="1200" cap="none" spc="0" normalizeH="0" baseline="0" noProof="0" dirty="0" smtClean="0">
              <a:ln>
                <a:noFill/>
              </a:ln>
              <a:solidFill>
                <a:srgbClr val="214F87"/>
              </a:solidFill>
              <a:effectLst/>
              <a:uLnTx/>
              <a:uFillTx/>
              <a:latin typeface="Century Gothic" pitchFamily="34" charset="0"/>
            </a:endParaRPr>
          </a:p>
        </p:txBody>
      </p:sp>
      <p:sp>
        <p:nvSpPr>
          <p:cNvPr id="3" name="Slide Number Placeholder 2"/>
          <p:cNvSpPr>
            <a:spLocks noGrp="1"/>
          </p:cNvSpPr>
          <p:nvPr>
            <p:ph type="sldNum" sz="quarter" idx="4294967295"/>
          </p:nvPr>
        </p:nvSpPr>
        <p:spPr>
          <a:xfrm>
            <a:off x="6893370" y="6304235"/>
            <a:ext cx="486941" cy="365125"/>
          </a:xfrm>
          <a:prstGeom prst="rect">
            <a:avLst/>
          </a:prstGeom>
        </p:spPr>
        <p:txBody>
          <a:bodyPr/>
          <a:lstStyle/>
          <a:p>
            <a:fld id="{86BC9DE8-FC2A-4EF9-935D-2018867125CA}" type="slidenum">
              <a:rPr lang="en-GB" smtClean="0"/>
              <a:pPr/>
              <a:t>18</a:t>
            </a:fld>
            <a:endParaRPr lang="en-GB" dirty="0"/>
          </a:p>
        </p:txBody>
      </p:sp>
      <p:pic>
        <p:nvPicPr>
          <p:cNvPr id="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89024" y="210127"/>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Rectangle 3"/>
          <p:cNvSpPr txBox="1">
            <a:spLocks noChangeArrowheads="1"/>
          </p:cNvSpPr>
          <p:nvPr/>
        </p:nvSpPr>
        <p:spPr bwMode="auto">
          <a:xfrm>
            <a:off x="3020980" y="4869160"/>
            <a:ext cx="1407004" cy="1152128"/>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marR="0" lvl="0" algn="ctr" fontAlgn="auto">
              <a:lnSpc>
                <a:spcPct val="100000"/>
              </a:lnSpc>
              <a:spcBef>
                <a:spcPct val="20000"/>
              </a:spcBef>
              <a:spcAft>
                <a:spcPts val="0"/>
              </a:spcAft>
              <a:buClrTx/>
              <a:buSzTx/>
              <a:tabLst/>
              <a:defRPr kumimoji="0" sz="1100" b="1" i="0" u="none" strike="noStrike" cap="none" spc="0" normalizeH="0" baseline="0">
                <a:ln>
                  <a:noFill/>
                </a:ln>
                <a:solidFill>
                  <a:srgbClr val="214F87"/>
                </a:solidFill>
                <a:effectLst/>
                <a:uLnTx/>
                <a:uFillTx/>
                <a:latin typeface="Century Gothic" pitchFamily="34" charset="0"/>
              </a:defRPr>
            </a:lvl1pPr>
          </a:lstStyle>
          <a:p>
            <a:r>
              <a:rPr lang="en-GB" altLang="en-US" dirty="0"/>
              <a:t>Key </a:t>
            </a:r>
            <a:r>
              <a:rPr lang="en-GB" altLang="en-US" dirty="0" smtClean="0"/>
              <a:t>Ratios</a:t>
            </a:r>
          </a:p>
          <a:p>
            <a:endParaRPr lang="en-GB" altLang="en-US" dirty="0"/>
          </a:p>
          <a:p>
            <a:endParaRPr lang="en-GB" altLang="en-US" dirty="0" smtClean="0"/>
          </a:p>
          <a:p>
            <a:r>
              <a:rPr lang="en-GB" altLang="en-US" dirty="0" smtClean="0"/>
              <a:t>Targets</a:t>
            </a:r>
            <a:endParaRPr lang="en-GB" altLang="en-US" dirty="0"/>
          </a:p>
        </p:txBody>
      </p:sp>
      <p:sp>
        <p:nvSpPr>
          <p:cNvPr id="30" name="Rectangle 3"/>
          <p:cNvSpPr txBox="1">
            <a:spLocks noChangeArrowheads="1"/>
          </p:cNvSpPr>
          <p:nvPr/>
        </p:nvSpPr>
        <p:spPr bwMode="auto">
          <a:xfrm>
            <a:off x="1187623" y="4869160"/>
            <a:ext cx="1440161" cy="1152128"/>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marR="0" lvl="0" algn="ctr" fontAlgn="auto">
              <a:lnSpc>
                <a:spcPct val="100000"/>
              </a:lnSpc>
              <a:spcBef>
                <a:spcPct val="20000"/>
              </a:spcBef>
              <a:spcAft>
                <a:spcPts val="0"/>
              </a:spcAft>
              <a:buClrTx/>
              <a:buSzTx/>
              <a:tabLst/>
              <a:defRPr kumimoji="0" sz="1600" b="1" i="0" u="none" strike="noStrike" cap="none" spc="0" normalizeH="0" baseline="0">
                <a:ln>
                  <a:noFill/>
                </a:ln>
                <a:solidFill>
                  <a:srgbClr val="214F87"/>
                </a:solidFill>
                <a:effectLst/>
                <a:uLnTx/>
                <a:uFillTx/>
                <a:latin typeface="Century Gothic" pitchFamily="34" charset="0"/>
              </a:defRPr>
            </a:lvl1pPr>
          </a:lstStyle>
          <a:p>
            <a:r>
              <a:rPr lang="en-GB" altLang="en-US" sz="1100" dirty="0" smtClean="0"/>
              <a:t>Key Ratios</a:t>
            </a:r>
          </a:p>
          <a:p>
            <a:endParaRPr lang="en-GB" altLang="en-US" sz="1100" dirty="0"/>
          </a:p>
          <a:p>
            <a:endParaRPr lang="en-GB" altLang="en-US" sz="1100" dirty="0" smtClean="0"/>
          </a:p>
          <a:p>
            <a:r>
              <a:rPr lang="en-GB" altLang="en-US" sz="1100" dirty="0" smtClean="0"/>
              <a:t>Targets</a:t>
            </a:r>
            <a:endParaRPr lang="en-GB" altLang="en-US" sz="1100" dirty="0"/>
          </a:p>
        </p:txBody>
      </p:sp>
      <p:sp>
        <p:nvSpPr>
          <p:cNvPr id="31" name="Rectangle 3"/>
          <p:cNvSpPr txBox="1">
            <a:spLocks noChangeArrowheads="1"/>
          </p:cNvSpPr>
          <p:nvPr/>
        </p:nvSpPr>
        <p:spPr bwMode="auto">
          <a:xfrm>
            <a:off x="4788024" y="4869160"/>
            <a:ext cx="1407004" cy="1152128"/>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marR="0" lvl="0" algn="ctr" fontAlgn="auto">
              <a:lnSpc>
                <a:spcPct val="100000"/>
              </a:lnSpc>
              <a:spcBef>
                <a:spcPct val="20000"/>
              </a:spcBef>
              <a:spcAft>
                <a:spcPts val="0"/>
              </a:spcAft>
              <a:buClrTx/>
              <a:buSzTx/>
              <a:tabLst/>
              <a:defRPr kumimoji="0" sz="1100" b="1" i="0" u="none" strike="noStrike" cap="none" spc="0" normalizeH="0" baseline="0">
                <a:ln>
                  <a:noFill/>
                </a:ln>
                <a:solidFill>
                  <a:srgbClr val="214F87"/>
                </a:solidFill>
                <a:effectLst/>
                <a:uLnTx/>
                <a:uFillTx/>
                <a:latin typeface="Century Gothic" pitchFamily="34" charset="0"/>
              </a:defRPr>
            </a:lvl1pPr>
          </a:lstStyle>
          <a:p>
            <a:r>
              <a:rPr lang="en-GB" altLang="en-US" dirty="0"/>
              <a:t>Key </a:t>
            </a:r>
            <a:r>
              <a:rPr lang="en-GB" altLang="en-US" dirty="0" smtClean="0"/>
              <a:t>Ratios</a:t>
            </a:r>
          </a:p>
          <a:p>
            <a:endParaRPr lang="en-GB" altLang="en-US" dirty="0"/>
          </a:p>
          <a:p>
            <a:endParaRPr lang="en-GB" altLang="en-US" dirty="0" smtClean="0"/>
          </a:p>
          <a:p>
            <a:r>
              <a:rPr lang="en-GB" altLang="en-US" dirty="0" smtClean="0"/>
              <a:t>Targets</a:t>
            </a:r>
            <a:endParaRPr lang="en-GB" altLang="en-US" dirty="0"/>
          </a:p>
        </p:txBody>
      </p:sp>
      <p:sp>
        <p:nvSpPr>
          <p:cNvPr id="32" name="Rectangle 3"/>
          <p:cNvSpPr txBox="1">
            <a:spLocks noChangeArrowheads="1"/>
          </p:cNvSpPr>
          <p:nvPr/>
        </p:nvSpPr>
        <p:spPr bwMode="auto">
          <a:xfrm>
            <a:off x="6588224" y="4869160"/>
            <a:ext cx="1407004" cy="1152128"/>
          </a:xfrm>
          <a:prstGeom prst="rect">
            <a:avLst/>
          </a:prstGeom>
          <a:noFill/>
          <a:ln>
            <a:solidFill>
              <a:srgbClr val="214F87"/>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marR="0" lvl="0" algn="ctr" fontAlgn="auto">
              <a:lnSpc>
                <a:spcPct val="100000"/>
              </a:lnSpc>
              <a:spcBef>
                <a:spcPct val="20000"/>
              </a:spcBef>
              <a:spcAft>
                <a:spcPts val="0"/>
              </a:spcAft>
              <a:buClrTx/>
              <a:buSzTx/>
              <a:tabLst/>
              <a:defRPr kumimoji="0" sz="1100" b="1" i="0" u="none" strike="noStrike" cap="none" spc="0" normalizeH="0" baseline="0">
                <a:ln>
                  <a:noFill/>
                </a:ln>
                <a:solidFill>
                  <a:srgbClr val="214F87"/>
                </a:solidFill>
                <a:effectLst/>
                <a:uLnTx/>
                <a:uFillTx/>
                <a:latin typeface="Century Gothic" pitchFamily="34" charset="0"/>
              </a:defRPr>
            </a:lvl1pPr>
          </a:lstStyle>
          <a:p>
            <a:r>
              <a:rPr lang="en-GB" altLang="en-US" dirty="0"/>
              <a:t>Key </a:t>
            </a:r>
            <a:r>
              <a:rPr lang="en-GB" altLang="en-US" dirty="0" smtClean="0"/>
              <a:t>Ratios</a:t>
            </a:r>
          </a:p>
          <a:p>
            <a:endParaRPr lang="en-GB" altLang="en-US" dirty="0"/>
          </a:p>
          <a:p>
            <a:endParaRPr lang="en-GB" altLang="en-US" dirty="0" smtClean="0"/>
          </a:p>
          <a:p>
            <a:r>
              <a:rPr lang="en-GB" altLang="en-US" dirty="0" smtClean="0"/>
              <a:t>Targets</a:t>
            </a:r>
            <a:endParaRPr lang="en-GB" altLang="en-US" dirty="0"/>
          </a:p>
        </p:txBody>
      </p:sp>
      <p:sp>
        <p:nvSpPr>
          <p:cNvPr id="33" name="Rectangle 3"/>
          <p:cNvSpPr txBox="1">
            <a:spLocks noChangeArrowheads="1"/>
          </p:cNvSpPr>
          <p:nvPr/>
        </p:nvSpPr>
        <p:spPr bwMode="auto">
          <a:xfrm>
            <a:off x="395536" y="4437112"/>
            <a:ext cx="8424936" cy="288032"/>
          </a:xfrm>
          <a:prstGeom prst="rect">
            <a:avLst/>
          </a:prstGeom>
          <a:solidFill>
            <a:srgbClr val="C3AD77"/>
          </a:solidFill>
          <a:ln>
            <a:miter lim="800000"/>
            <a:headEnd/>
            <a:tailEnd/>
          </a:ln>
        </p:spPr>
        <p:txBody>
          <a:bodyPr vert="horz" wrap="square" lIns="91440" tIns="45720" rIns="91440" bIns="45720" numCol="1" anchor="ctr" anchorCtr="0" compatLnSpc="1">
            <a:prstTxWarp prst="textNoShape">
              <a:avLst/>
            </a:prstTxWarp>
          </a:bodyPr>
          <a:lstStyle>
            <a:defPPr>
              <a:defRPr lang="en-US"/>
            </a:defPPr>
            <a:lvl1pPr marR="0" lvl="0" algn="ctr" fontAlgn="auto">
              <a:lnSpc>
                <a:spcPct val="100000"/>
              </a:lnSpc>
              <a:spcBef>
                <a:spcPct val="20000"/>
              </a:spcBef>
              <a:spcAft>
                <a:spcPts val="0"/>
              </a:spcAft>
              <a:buClrTx/>
              <a:buSzTx/>
              <a:tabLst/>
              <a:defRPr kumimoji="0" sz="1600" b="1" i="0" u="none" strike="noStrike" cap="none" spc="0" normalizeH="0" baseline="0">
                <a:ln>
                  <a:noFill/>
                </a:ln>
                <a:solidFill>
                  <a:srgbClr val="214F87"/>
                </a:solidFill>
                <a:effectLst/>
                <a:uLnTx/>
                <a:uFillTx/>
                <a:latin typeface="Century Gothic" pitchFamily="34" charset="0"/>
              </a:defRPr>
            </a:lvl1pPr>
          </a:lstStyle>
          <a:p>
            <a:r>
              <a:rPr lang="en-GB" altLang="en-US" sz="1200" dirty="0" smtClean="0"/>
              <a:t>KPI measures/ratios for the sales funnel:</a:t>
            </a:r>
          </a:p>
        </p:txBody>
      </p:sp>
    </p:spTree>
    <p:extLst>
      <p:ext uri="{BB962C8B-B14F-4D97-AF65-F5344CB8AC3E}">
        <p14:creationId xmlns:p14="http://schemas.microsoft.com/office/powerpoint/2010/main" val="2783426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188640"/>
            <a:ext cx="6840760" cy="707886"/>
          </a:xfrm>
          <a:prstGeom prst="rect">
            <a:avLst/>
          </a:prstGeom>
          <a:noFill/>
        </p:spPr>
        <p:txBody>
          <a:bodyPr wrap="square" rtlCol="0">
            <a:spAutoFit/>
          </a:bodyPr>
          <a:lstStyle/>
          <a:p>
            <a:r>
              <a:rPr lang="en-GB" sz="2000" b="1" dirty="0">
                <a:solidFill>
                  <a:srgbClr val="F9A763"/>
                </a:solidFill>
                <a:latin typeface="Century Gothic" pitchFamily="34" charset="0"/>
              </a:rPr>
              <a:t>Sales Plan (1) : New Business </a:t>
            </a:r>
            <a:r>
              <a:rPr lang="en-GB" sz="2000" b="1" dirty="0" smtClean="0">
                <a:solidFill>
                  <a:srgbClr val="F9A763"/>
                </a:solidFill>
                <a:latin typeface="Century Gothic" pitchFamily="34" charset="0"/>
              </a:rPr>
              <a:t>Acquisition: Using the measurements to manage the sales process</a:t>
            </a:r>
            <a:endParaRPr lang="en-GB" sz="2400" b="1" dirty="0">
              <a:solidFill>
                <a:srgbClr val="F9A763"/>
              </a:solidFill>
              <a:latin typeface="Century Gothic"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74681269"/>
              </p:ext>
            </p:extLst>
          </p:nvPr>
        </p:nvGraphicFramePr>
        <p:xfrm>
          <a:off x="467544" y="980728"/>
          <a:ext cx="8157596" cy="4896547"/>
        </p:xfrm>
        <a:graphic>
          <a:graphicData uri="http://schemas.openxmlformats.org/drawingml/2006/table">
            <a:tbl>
              <a:tblPr firstRow="1" bandRow="1">
                <a:tableStyleId>{5C22544A-7EE6-4342-B048-85BDC9FD1C3A}</a:tableStyleId>
              </a:tblPr>
              <a:tblGrid>
                <a:gridCol w="576064"/>
                <a:gridCol w="1406686"/>
                <a:gridCol w="2106712"/>
                <a:gridCol w="2034067"/>
                <a:gridCol w="2034067"/>
              </a:tblGrid>
              <a:tr h="448371">
                <a:tc rowSpan="2" gridSpan="2">
                  <a:txBody>
                    <a:bodyPr/>
                    <a:lstStyle/>
                    <a:p>
                      <a:endParaRPr lang="en-GB" sz="1200" dirty="0"/>
                    </a:p>
                  </a:txBody>
                  <a:tcPr/>
                </a:tc>
                <a:tc rowSpan="2" hMerge="1">
                  <a:txBody>
                    <a:bodyPr/>
                    <a:lstStyle/>
                    <a:p>
                      <a:endParaRPr lang="en-GB" dirty="0"/>
                    </a:p>
                  </a:txBody>
                  <a:tcPr/>
                </a:tc>
                <a:tc gridSpan="3">
                  <a:txBody>
                    <a:bodyPr/>
                    <a:lstStyle/>
                    <a:p>
                      <a:pPr algn="ctr"/>
                      <a:r>
                        <a:rPr lang="en-GB" sz="1200" dirty="0" smtClean="0"/>
                        <a:t>Who</a:t>
                      </a:r>
                      <a:endParaRPr lang="en-GB" sz="1200" dirty="0"/>
                    </a:p>
                  </a:txBody>
                  <a:tcPr/>
                </a:tc>
                <a:tc hMerge="1">
                  <a:txBody>
                    <a:bodyPr/>
                    <a:lstStyle/>
                    <a:p>
                      <a:endParaRPr lang="en-GB" dirty="0"/>
                    </a:p>
                  </a:txBody>
                  <a:tcPr/>
                </a:tc>
                <a:tc hMerge="1">
                  <a:txBody>
                    <a:bodyPr/>
                    <a:lstStyle/>
                    <a:p>
                      <a:endParaRPr lang="en-GB" dirty="0"/>
                    </a:p>
                  </a:txBody>
                  <a:tcPr/>
                </a:tc>
              </a:tr>
              <a:tr h="747284">
                <a:tc gridSpan="2" vMerge="1">
                  <a:txBody>
                    <a:bodyPr/>
                    <a:lstStyle/>
                    <a:p>
                      <a:pPr algn="ctr"/>
                      <a:endParaRPr lang="en-GB" b="1" dirty="0">
                        <a:solidFill>
                          <a:srgbClr val="214F87"/>
                        </a:solidFill>
                      </a:endParaRPr>
                    </a:p>
                  </a:txBody>
                  <a:tcPr vert="vert270" anchor="ctr"/>
                </a:tc>
                <a:tc hMerge="1" vMerge="1">
                  <a:txBody>
                    <a:bodyPr/>
                    <a:lstStyle/>
                    <a:p>
                      <a:endParaRPr lang="en-GB" dirty="0">
                        <a:solidFill>
                          <a:srgbClr val="214F87"/>
                        </a:solidFill>
                      </a:endParaRPr>
                    </a:p>
                  </a:txBody>
                  <a:tcPr/>
                </a:tc>
                <a:tc>
                  <a:txBody>
                    <a:bodyPr/>
                    <a:lstStyle/>
                    <a:p>
                      <a:pPr algn="ctr"/>
                      <a:r>
                        <a:rPr lang="en-GB" sz="1200" b="1" dirty="0" smtClean="0">
                          <a:solidFill>
                            <a:srgbClr val="214F87"/>
                          </a:solidFill>
                        </a:rPr>
                        <a:t>Sales Person</a:t>
                      </a:r>
                      <a:endParaRPr lang="en-GB" sz="1200" b="1" dirty="0">
                        <a:solidFill>
                          <a:srgbClr val="214F87"/>
                        </a:solidFill>
                      </a:endParaRPr>
                    </a:p>
                  </a:txBody>
                  <a:tcPr anchor="ctr"/>
                </a:tc>
                <a:tc>
                  <a:txBody>
                    <a:bodyPr/>
                    <a:lstStyle/>
                    <a:p>
                      <a:pPr algn="ctr"/>
                      <a:r>
                        <a:rPr lang="en-GB" sz="1200" b="1" dirty="0" smtClean="0">
                          <a:solidFill>
                            <a:srgbClr val="214F87"/>
                          </a:solidFill>
                        </a:rPr>
                        <a:t>Team</a:t>
                      </a:r>
                      <a:endParaRPr lang="en-GB" sz="1200" b="1" dirty="0">
                        <a:solidFill>
                          <a:srgbClr val="214F87"/>
                        </a:solidFill>
                      </a:endParaRPr>
                    </a:p>
                  </a:txBody>
                  <a:tcPr anchor="ctr"/>
                </a:tc>
                <a:tc>
                  <a:txBody>
                    <a:bodyPr/>
                    <a:lstStyle/>
                    <a:p>
                      <a:pPr algn="ctr"/>
                      <a:r>
                        <a:rPr lang="en-GB" sz="1200" b="1" dirty="0" smtClean="0">
                          <a:solidFill>
                            <a:srgbClr val="214F87"/>
                          </a:solidFill>
                        </a:rPr>
                        <a:t>Company</a:t>
                      </a:r>
                      <a:endParaRPr lang="en-GB" sz="1200" b="1" dirty="0">
                        <a:solidFill>
                          <a:srgbClr val="214F87"/>
                        </a:solidFill>
                      </a:endParaRPr>
                    </a:p>
                  </a:txBody>
                  <a:tcPr anchor="ctr"/>
                </a:tc>
              </a:tr>
              <a:tr h="1233631">
                <a:tc rowSpan="3">
                  <a:txBody>
                    <a:bodyPr/>
                    <a:lstStyle/>
                    <a:p>
                      <a:pPr algn="ctr"/>
                      <a:r>
                        <a:rPr lang="en-GB" sz="1200" b="1" dirty="0" smtClean="0">
                          <a:solidFill>
                            <a:schemeClr val="bg1"/>
                          </a:solidFill>
                        </a:rPr>
                        <a:t>Frequency</a:t>
                      </a:r>
                      <a:endParaRPr lang="en-GB" sz="1200" b="1" dirty="0">
                        <a:solidFill>
                          <a:schemeClr val="bg1"/>
                        </a:solidFill>
                      </a:endParaRPr>
                    </a:p>
                  </a:txBody>
                  <a:tcPr vert="vert270" anchor="ctr">
                    <a:solidFill>
                      <a:schemeClr val="accent1"/>
                    </a:solidFill>
                  </a:tcPr>
                </a:tc>
                <a:tc>
                  <a:txBody>
                    <a:bodyPr/>
                    <a:lstStyle/>
                    <a:p>
                      <a:pPr algn="ctr"/>
                      <a:r>
                        <a:rPr lang="en-GB" sz="1200" b="1" dirty="0" smtClean="0">
                          <a:solidFill>
                            <a:srgbClr val="214F87"/>
                          </a:solidFill>
                        </a:rPr>
                        <a:t>Weekly</a:t>
                      </a:r>
                      <a:endParaRPr lang="en-GB" sz="1200" b="1" dirty="0">
                        <a:solidFill>
                          <a:srgbClr val="214F87"/>
                        </a:solidFill>
                      </a:endParaRPr>
                    </a:p>
                  </a:txBody>
                  <a:tcPr anchor="ctr"/>
                </a:tc>
                <a:tc>
                  <a:txBody>
                    <a:bodyPr/>
                    <a:lstStyle/>
                    <a:p>
                      <a:r>
                        <a:rPr lang="en-GB" sz="1000" i="1" dirty="0" smtClean="0">
                          <a:solidFill>
                            <a:srgbClr val="214F87"/>
                          </a:solidFill>
                        </a:rPr>
                        <a:t>[who does what with each measurement</a:t>
                      </a:r>
                      <a:r>
                        <a:rPr lang="en-GB" sz="1000" i="1" baseline="0" dirty="0" smtClean="0">
                          <a:solidFill>
                            <a:srgbClr val="214F87"/>
                          </a:solidFill>
                        </a:rPr>
                        <a:t> to ensure that performance is improved]</a:t>
                      </a:r>
                      <a:endParaRPr lang="en-GB" sz="1000" i="1" dirty="0" smtClean="0">
                        <a:solidFill>
                          <a:srgbClr val="214F87"/>
                        </a:solidFill>
                      </a:endParaRPr>
                    </a:p>
                    <a:p>
                      <a:endParaRPr lang="en-GB" sz="1000" dirty="0" smtClean="0">
                        <a:solidFill>
                          <a:srgbClr val="214F87"/>
                        </a:solidFill>
                      </a:endParaRPr>
                    </a:p>
                    <a:p>
                      <a:endParaRPr lang="en-GB" sz="1000" dirty="0">
                        <a:solidFill>
                          <a:srgbClr val="214F87"/>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i="1" dirty="0" smtClean="0">
                          <a:solidFill>
                            <a:srgbClr val="214F87"/>
                          </a:solidFill>
                        </a:rPr>
                        <a:t>[who does what with each measurement</a:t>
                      </a:r>
                      <a:r>
                        <a:rPr lang="en-GB" sz="1000" i="1" baseline="0" dirty="0" smtClean="0">
                          <a:solidFill>
                            <a:srgbClr val="214F87"/>
                          </a:solidFill>
                        </a:rPr>
                        <a:t> to ensure that performance is improved]</a:t>
                      </a:r>
                      <a:endParaRPr lang="en-GB" sz="1000" i="1" dirty="0" smtClean="0">
                        <a:solidFill>
                          <a:srgbClr val="214F87"/>
                        </a:solidFill>
                      </a:endParaRPr>
                    </a:p>
                    <a:p>
                      <a:endParaRPr lang="en-GB" sz="1000" dirty="0">
                        <a:solidFill>
                          <a:srgbClr val="214F87"/>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i="1" dirty="0" smtClean="0">
                          <a:solidFill>
                            <a:srgbClr val="214F87"/>
                          </a:solidFill>
                        </a:rPr>
                        <a:t>[who does what with each measurement</a:t>
                      </a:r>
                      <a:r>
                        <a:rPr lang="en-GB" sz="1000" i="1" baseline="0" dirty="0" smtClean="0">
                          <a:solidFill>
                            <a:srgbClr val="214F87"/>
                          </a:solidFill>
                        </a:rPr>
                        <a:t> to ensure that performance is improved]</a:t>
                      </a:r>
                      <a:endParaRPr lang="en-GB" sz="1000" i="1" dirty="0" smtClean="0">
                        <a:solidFill>
                          <a:srgbClr val="214F87"/>
                        </a:solidFill>
                      </a:endParaRPr>
                    </a:p>
                    <a:p>
                      <a:endParaRPr lang="en-GB" sz="1000" dirty="0">
                        <a:solidFill>
                          <a:srgbClr val="214F87"/>
                        </a:solidFill>
                      </a:endParaRPr>
                    </a:p>
                  </a:txBody>
                  <a:tcPr/>
                </a:tc>
              </a:tr>
              <a:tr h="1233630">
                <a:tc vMerge="1">
                  <a:txBody>
                    <a:bodyPr/>
                    <a:lstStyle/>
                    <a:p>
                      <a:endParaRPr lang="en-GB" dirty="0"/>
                    </a:p>
                  </a:txBody>
                  <a:tcPr vert="vert270" anchor="ctr"/>
                </a:tc>
                <a:tc>
                  <a:txBody>
                    <a:bodyPr/>
                    <a:lstStyle/>
                    <a:p>
                      <a:pPr algn="ctr"/>
                      <a:r>
                        <a:rPr lang="en-GB" sz="1200" b="1" dirty="0" smtClean="0">
                          <a:solidFill>
                            <a:srgbClr val="214F87"/>
                          </a:solidFill>
                        </a:rPr>
                        <a:t>Monthly</a:t>
                      </a:r>
                      <a:endParaRPr lang="en-GB" sz="1200" b="1" dirty="0">
                        <a:solidFill>
                          <a:srgbClr val="214F87"/>
                        </a:solidFill>
                      </a:endParaRPr>
                    </a:p>
                  </a:txBody>
                  <a:tcPr anchor="ctr"/>
                </a:tc>
                <a:tc>
                  <a:txBody>
                    <a:bodyPr/>
                    <a:lstStyle/>
                    <a:p>
                      <a:r>
                        <a:rPr lang="en-GB" sz="1000" dirty="0" smtClean="0">
                          <a:solidFill>
                            <a:srgbClr val="214F87"/>
                          </a:solidFill>
                        </a:rPr>
                        <a:t>…</a:t>
                      </a:r>
                    </a:p>
                    <a:p>
                      <a:endParaRPr lang="en-GB" sz="1000" dirty="0" smtClean="0">
                        <a:solidFill>
                          <a:srgbClr val="214F87"/>
                        </a:solidFill>
                      </a:endParaRPr>
                    </a:p>
                    <a:p>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r>
              <a:tr h="1233631">
                <a:tc vMerge="1">
                  <a:txBody>
                    <a:bodyPr/>
                    <a:lstStyle/>
                    <a:p>
                      <a:endParaRPr lang="en-GB" dirty="0"/>
                    </a:p>
                  </a:txBody>
                  <a:tcPr vert="vert270" anchor="ctr"/>
                </a:tc>
                <a:tc>
                  <a:txBody>
                    <a:bodyPr/>
                    <a:lstStyle/>
                    <a:p>
                      <a:pPr algn="ctr"/>
                      <a:r>
                        <a:rPr lang="en-GB" sz="1200" b="1" dirty="0" smtClean="0">
                          <a:solidFill>
                            <a:srgbClr val="214F87"/>
                          </a:solidFill>
                        </a:rPr>
                        <a:t>Quarterly</a:t>
                      </a:r>
                      <a:endParaRPr lang="en-GB" sz="1200" b="1" dirty="0">
                        <a:solidFill>
                          <a:srgbClr val="214F87"/>
                        </a:solidFill>
                      </a:endParaRPr>
                    </a:p>
                  </a:txBody>
                  <a:tcPr anchor="ctr"/>
                </a:tc>
                <a:tc>
                  <a:txBody>
                    <a:bodyPr/>
                    <a:lstStyle/>
                    <a:p>
                      <a:r>
                        <a:rPr lang="en-GB" sz="1000" dirty="0" smtClean="0">
                          <a:solidFill>
                            <a:srgbClr val="214F87"/>
                          </a:solidFill>
                        </a:rPr>
                        <a:t>…</a:t>
                      </a:r>
                    </a:p>
                    <a:p>
                      <a:endParaRPr lang="en-GB" sz="1000" dirty="0" smtClean="0">
                        <a:solidFill>
                          <a:srgbClr val="214F87"/>
                        </a:solidFill>
                      </a:endParaRPr>
                    </a:p>
                    <a:p>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r>
            </a:tbl>
          </a:graphicData>
        </a:graphic>
      </p:graphicFrame>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11663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2072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Navigation for this document</a:t>
            </a:r>
            <a:endParaRPr lang="en-GB" sz="2000" b="1" dirty="0">
              <a:solidFill>
                <a:srgbClr val="F9A763"/>
              </a:solidFill>
              <a:latin typeface="Century Gothic" pitchFamily="34" charset="0"/>
            </a:endParaRPr>
          </a:p>
        </p:txBody>
      </p:sp>
      <p:sp>
        <p:nvSpPr>
          <p:cNvPr id="4" name="TextBox 3"/>
          <p:cNvSpPr txBox="1"/>
          <p:nvPr/>
        </p:nvSpPr>
        <p:spPr>
          <a:xfrm>
            <a:off x="414302" y="1391510"/>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What is this document?</a:t>
            </a:r>
            <a:endParaRPr lang="en-GB" sz="1200" b="1" dirty="0">
              <a:solidFill>
                <a:schemeClr val="bg1"/>
              </a:solidFill>
            </a:endParaRPr>
          </a:p>
        </p:txBody>
      </p:sp>
      <p:sp>
        <p:nvSpPr>
          <p:cNvPr id="8" name="TextBox 7"/>
          <p:cNvSpPr txBox="1"/>
          <p:nvPr/>
        </p:nvSpPr>
        <p:spPr>
          <a:xfrm>
            <a:off x="395536" y="2788542"/>
            <a:ext cx="2088232" cy="673043"/>
          </a:xfrm>
          <a:prstGeom prst="rect">
            <a:avLst/>
          </a:prstGeom>
          <a:solidFill>
            <a:srgbClr val="214F87"/>
          </a:solidFill>
        </p:spPr>
        <p:txBody>
          <a:bodyPr wrap="square" rtlCol="0" anchor="ctr">
            <a:noAutofit/>
          </a:bodyPr>
          <a:lstStyle/>
          <a:p>
            <a:r>
              <a:rPr lang="en-GB" sz="1200" b="1" dirty="0" smtClean="0">
                <a:solidFill>
                  <a:schemeClr val="bg1"/>
                </a:solidFill>
              </a:rPr>
              <a:t>How is it structured?</a:t>
            </a:r>
            <a:endParaRPr lang="en-GB" sz="1200" b="1" dirty="0">
              <a:solidFill>
                <a:schemeClr val="bg1"/>
              </a:solidFill>
            </a:endParaRPr>
          </a:p>
        </p:txBody>
      </p:sp>
      <p:sp>
        <p:nvSpPr>
          <p:cNvPr id="9" name="TextBox 8"/>
          <p:cNvSpPr txBox="1"/>
          <p:nvPr/>
        </p:nvSpPr>
        <p:spPr>
          <a:xfrm>
            <a:off x="395536" y="3509417"/>
            <a:ext cx="2088232" cy="684076"/>
          </a:xfrm>
          <a:prstGeom prst="rect">
            <a:avLst/>
          </a:prstGeom>
          <a:solidFill>
            <a:srgbClr val="214F87"/>
          </a:solidFill>
        </p:spPr>
        <p:txBody>
          <a:bodyPr wrap="square" rtlCol="0" anchor="ctr">
            <a:noAutofit/>
          </a:bodyPr>
          <a:lstStyle/>
          <a:p>
            <a:r>
              <a:rPr lang="en-GB" sz="1200" b="1" dirty="0" smtClean="0">
                <a:solidFill>
                  <a:schemeClr val="bg1"/>
                </a:solidFill>
              </a:rPr>
              <a:t>What should I do with it?</a:t>
            </a:r>
            <a:endParaRPr lang="en-GB" sz="1200" b="1" dirty="0">
              <a:solidFill>
                <a:schemeClr val="bg1"/>
              </a:solidFill>
            </a:endParaRPr>
          </a:p>
        </p:txBody>
      </p:sp>
      <p:sp>
        <p:nvSpPr>
          <p:cNvPr id="10" name="TextBox 9"/>
          <p:cNvSpPr txBox="1"/>
          <p:nvPr/>
        </p:nvSpPr>
        <p:spPr>
          <a:xfrm>
            <a:off x="2699792" y="1400803"/>
            <a:ext cx="6120680" cy="638780"/>
          </a:xfrm>
          <a:prstGeom prst="rect">
            <a:avLst/>
          </a:prstGeom>
          <a:solidFill>
            <a:schemeClr val="bg1">
              <a:lumMod val="95000"/>
            </a:schemeClr>
          </a:solidFill>
        </p:spPr>
        <p:txBody>
          <a:bodyPr wrap="square" rtlCol="0">
            <a:noAutofit/>
          </a:bodyPr>
          <a:lstStyle/>
          <a:p>
            <a:r>
              <a:rPr lang="en-GB" sz="1200" dirty="0" smtClean="0">
                <a:solidFill>
                  <a:srgbClr val="214F87"/>
                </a:solidFill>
              </a:rPr>
              <a:t>This document outlines the key elements of a business plan to help structure your thinking and then document the relevant points so you can communicate them clearly.  It is designed to be a living document that evolves with the business.</a:t>
            </a:r>
          </a:p>
        </p:txBody>
      </p:sp>
      <p:sp>
        <p:nvSpPr>
          <p:cNvPr id="11" name="TextBox 10"/>
          <p:cNvSpPr txBox="1"/>
          <p:nvPr/>
        </p:nvSpPr>
        <p:spPr>
          <a:xfrm>
            <a:off x="2699792" y="2777509"/>
            <a:ext cx="6120680" cy="684076"/>
          </a:xfrm>
          <a:prstGeom prst="rect">
            <a:avLst/>
          </a:prstGeom>
          <a:solidFill>
            <a:schemeClr val="bg1">
              <a:lumMod val="95000"/>
            </a:schemeClr>
          </a:solidFill>
        </p:spPr>
        <p:txBody>
          <a:bodyPr wrap="square" rtlCol="0">
            <a:noAutofit/>
          </a:bodyPr>
          <a:lstStyle/>
          <a:p>
            <a:r>
              <a:rPr lang="en-GB" sz="1200" dirty="0" smtClean="0">
                <a:solidFill>
                  <a:srgbClr val="214F87"/>
                </a:solidFill>
              </a:rPr>
              <a:t>This document flows through the key elements of a business plan in a logical order – this is illustrated by the navigation graphic in the top right of the later slides to help you keep track of where you are.</a:t>
            </a:r>
          </a:p>
          <a:p>
            <a:endParaRPr lang="en-GB" sz="1200" dirty="0">
              <a:solidFill>
                <a:srgbClr val="214F87"/>
              </a:solidFill>
            </a:endParaRPr>
          </a:p>
        </p:txBody>
      </p:sp>
      <p:sp>
        <p:nvSpPr>
          <p:cNvPr id="12" name="TextBox 11"/>
          <p:cNvSpPr txBox="1"/>
          <p:nvPr/>
        </p:nvSpPr>
        <p:spPr>
          <a:xfrm>
            <a:off x="2699792" y="3509417"/>
            <a:ext cx="6120680" cy="684076"/>
          </a:xfrm>
          <a:prstGeom prst="rect">
            <a:avLst/>
          </a:prstGeom>
          <a:solidFill>
            <a:schemeClr val="bg1">
              <a:lumMod val="95000"/>
            </a:schemeClr>
          </a:solidFill>
        </p:spPr>
        <p:txBody>
          <a:bodyPr wrap="square" rtlCol="0">
            <a:noAutofit/>
          </a:bodyPr>
          <a:lstStyle/>
          <a:p>
            <a:r>
              <a:rPr lang="en-GB" sz="1200" dirty="0">
                <a:solidFill>
                  <a:srgbClr val="214F87"/>
                </a:solidFill>
              </a:rPr>
              <a:t>Each </a:t>
            </a:r>
            <a:r>
              <a:rPr lang="en-GB" sz="1200" dirty="0" smtClean="0">
                <a:solidFill>
                  <a:srgbClr val="214F87"/>
                </a:solidFill>
              </a:rPr>
              <a:t>component </a:t>
            </a:r>
            <a:r>
              <a:rPr lang="en-GB" sz="1200" dirty="0">
                <a:solidFill>
                  <a:srgbClr val="214F87"/>
                </a:solidFill>
              </a:rPr>
              <a:t>has </a:t>
            </a:r>
            <a:r>
              <a:rPr lang="en-GB" sz="1200" dirty="0" smtClean="0">
                <a:solidFill>
                  <a:srgbClr val="214F87"/>
                </a:solidFill>
              </a:rPr>
              <a:t>slides </a:t>
            </a:r>
            <a:r>
              <a:rPr lang="en-GB" sz="1200" dirty="0">
                <a:solidFill>
                  <a:srgbClr val="214F87"/>
                </a:solidFill>
              </a:rPr>
              <a:t>with key things to think about documented in </a:t>
            </a:r>
            <a:r>
              <a:rPr lang="en-GB" sz="1200" dirty="0" smtClean="0">
                <a:solidFill>
                  <a:srgbClr val="214F87"/>
                </a:solidFill>
              </a:rPr>
              <a:t>them.  </a:t>
            </a:r>
            <a:r>
              <a:rPr lang="en-GB" sz="1200" dirty="0">
                <a:solidFill>
                  <a:srgbClr val="214F87"/>
                </a:solidFill>
              </a:rPr>
              <a:t>You can delete </a:t>
            </a:r>
            <a:r>
              <a:rPr lang="en-GB" sz="1200" dirty="0" smtClean="0">
                <a:solidFill>
                  <a:srgbClr val="214F87"/>
                </a:solidFill>
              </a:rPr>
              <a:t>the italic </a:t>
            </a:r>
            <a:r>
              <a:rPr lang="en-GB" sz="1200" dirty="0">
                <a:solidFill>
                  <a:srgbClr val="214F87"/>
                </a:solidFill>
              </a:rPr>
              <a:t>‘prompt’ text and </a:t>
            </a:r>
            <a:r>
              <a:rPr lang="en-GB" sz="1200" dirty="0" smtClean="0">
                <a:solidFill>
                  <a:srgbClr val="214F87"/>
                </a:solidFill>
              </a:rPr>
              <a:t>replace </a:t>
            </a:r>
            <a:r>
              <a:rPr lang="en-GB" sz="1200" dirty="0">
                <a:solidFill>
                  <a:srgbClr val="214F87"/>
                </a:solidFill>
              </a:rPr>
              <a:t>it with the </a:t>
            </a:r>
            <a:r>
              <a:rPr lang="en-GB" sz="1200" dirty="0" smtClean="0">
                <a:solidFill>
                  <a:srgbClr val="214F87"/>
                </a:solidFill>
              </a:rPr>
              <a:t>answers.  </a:t>
            </a:r>
            <a:r>
              <a:rPr lang="en-GB" sz="1200" dirty="0">
                <a:solidFill>
                  <a:srgbClr val="214F87"/>
                </a:solidFill>
              </a:rPr>
              <a:t>Where one slide isn’t enough, just insert </a:t>
            </a:r>
            <a:r>
              <a:rPr lang="en-GB" sz="1200" dirty="0" smtClean="0">
                <a:solidFill>
                  <a:srgbClr val="214F87"/>
                </a:solidFill>
              </a:rPr>
              <a:t>new slides to make space.</a:t>
            </a:r>
            <a:endParaRPr lang="en-GB" sz="1200" dirty="0">
              <a:solidFill>
                <a:srgbClr val="214F87"/>
              </a:solidFill>
            </a:endParaRPr>
          </a:p>
        </p:txBody>
      </p:sp>
      <p:sp>
        <p:nvSpPr>
          <p:cNvPr id="13" name="TextBox 12"/>
          <p:cNvSpPr txBox="1"/>
          <p:nvPr/>
        </p:nvSpPr>
        <p:spPr>
          <a:xfrm>
            <a:off x="395536" y="4237708"/>
            <a:ext cx="2088232" cy="1800000"/>
          </a:xfrm>
          <a:prstGeom prst="rect">
            <a:avLst/>
          </a:prstGeom>
          <a:solidFill>
            <a:srgbClr val="214F87"/>
          </a:solidFill>
        </p:spPr>
        <p:txBody>
          <a:bodyPr wrap="square" rtlCol="0" anchor="ctr">
            <a:noAutofit/>
          </a:bodyPr>
          <a:lstStyle/>
          <a:p>
            <a:r>
              <a:rPr lang="en-GB" sz="1200" b="1" dirty="0" smtClean="0">
                <a:solidFill>
                  <a:schemeClr val="bg1"/>
                </a:solidFill>
              </a:rPr>
              <a:t>What this document isn’t</a:t>
            </a:r>
            <a:endParaRPr lang="en-GB" sz="1200" b="1" dirty="0">
              <a:solidFill>
                <a:schemeClr val="bg1"/>
              </a:solidFill>
            </a:endParaRPr>
          </a:p>
        </p:txBody>
      </p:sp>
      <p:sp>
        <p:nvSpPr>
          <p:cNvPr id="14" name="TextBox 13"/>
          <p:cNvSpPr txBox="1"/>
          <p:nvPr/>
        </p:nvSpPr>
        <p:spPr>
          <a:xfrm>
            <a:off x="2699792" y="4237707"/>
            <a:ext cx="6120680" cy="1800001"/>
          </a:xfrm>
          <a:prstGeom prst="rect">
            <a:avLst/>
          </a:prstGeom>
          <a:solidFill>
            <a:schemeClr val="bg1">
              <a:lumMod val="95000"/>
            </a:schemeClr>
          </a:solidFill>
        </p:spPr>
        <p:txBody>
          <a:bodyPr wrap="square" rtlCol="0">
            <a:noAutofit/>
          </a:bodyPr>
          <a:lstStyle/>
          <a:p>
            <a:r>
              <a:rPr lang="en-GB" sz="1200" dirty="0" smtClean="0">
                <a:solidFill>
                  <a:srgbClr val="214F87"/>
                </a:solidFill>
              </a:rPr>
              <a:t>This document is not an exhaustive business plan for presenting to people outside your business because each external situation requires something a little different.  This document is therefore not what you would use, for example, to raise finance from a Bank. </a:t>
            </a:r>
          </a:p>
          <a:p>
            <a:endParaRPr lang="en-GB" sz="1200" dirty="0">
              <a:solidFill>
                <a:srgbClr val="214F87"/>
              </a:solidFill>
            </a:endParaRPr>
          </a:p>
          <a:p>
            <a:r>
              <a:rPr lang="en-GB" sz="1200" dirty="0" smtClean="0">
                <a:solidFill>
                  <a:srgbClr val="214F87"/>
                </a:solidFill>
              </a:rPr>
              <a:t>It is designed to clarify and structure your thinking and enable you to communicate relevant parts of it within your business.  Once the thinking is done and clear,  you can easily develop whatever external communications you need accordingly!</a:t>
            </a:r>
          </a:p>
        </p:txBody>
      </p:sp>
      <p:sp>
        <p:nvSpPr>
          <p:cNvPr id="15" name="TextBox 14"/>
          <p:cNvSpPr txBox="1"/>
          <p:nvPr/>
        </p:nvSpPr>
        <p:spPr>
          <a:xfrm>
            <a:off x="414302" y="2119215"/>
            <a:ext cx="2069466" cy="627612"/>
          </a:xfrm>
          <a:prstGeom prst="rect">
            <a:avLst/>
          </a:prstGeom>
          <a:solidFill>
            <a:srgbClr val="214F87"/>
          </a:solidFill>
        </p:spPr>
        <p:txBody>
          <a:bodyPr wrap="square" rtlCol="0" anchor="ctr">
            <a:noAutofit/>
          </a:bodyPr>
          <a:lstStyle/>
          <a:p>
            <a:r>
              <a:rPr lang="en-GB" sz="1200" b="1" dirty="0" smtClean="0">
                <a:solidFill>
                  <a:schemeClr val="bg1"/>
                </a:solidFill>
              </a:rPr>
              <a:t>Why is it in PowerPoint?</a:t>
            </a:r>
            <a:endParaRPr lang="en-GB" sz="1200" b="1" dirty="0">
              <a:solidFill>
                <a:schemeClr val="bg1"/>
              </a:solidFill>
            </a:endParaRPr>
          </a:p>
        </p:txBody>
      </p:sp>
      <p:sp>
        <p:nvSpPr>
          <p:cNvPr id="16" name="TextBox 15"/>
          <p:cNvSpPr txBox="1"/>
          <p:nvPr/>
        </p:nvSpPr>
        <p:spPr>
          <a:xfrm>
            <a:off x="2699792" y="2110915"/>
            <a:ext cx="6120680" cy="635912"/>
          </a:xfrm>
          <a:prstGeom prst="rect">
            <a:avLst/>
          </a:prstGeom>
          <a:solidFill>
            <a:schemeClr val="bg1">
              <a:lumMod val="95000"/>
            </a:schemeClr>
          </a:solidFill>
        </p:spPr>
        <p:txBody>
          <a:bodyPr wrap="square" rtlCol="0">
            <a:noAutofit/>
          </a:bodyPr>
          <a:lstStyle/>
          <a:p>
            <a:r>
              <a:rPr lang="en-GB" sz="1200" dirty="0" smtClean="0">
                <a:solidFill>
                  <a:srgbClr val="214F87"/>
                </a:solidFill>
              </a:rPr>
              <a:t>The purpose of a business plan is to communicate it and this is much easier to do with a presentation rather than a huge document.  It is also easier to insert and remove sections for different audiences too!</a:t>
            </a:r>
            <a:endParaRPr lang="en-GB" sz="1200" dirty="0">
              <a:solidFill>
                <a:srgbClr val="214F87"/>
              </a:solidFill>
            </a:endParaRPr>
          </a:p>
        </p:txBody>
      </p:sp>
      <p:sp>
        <p:nvSpPr>
          <p:cNvPr id="5" name="Slide Number Placeholder 4"/>
          <p:cNvSpPr>
            <a:spLocks noGrp="1"/>
          </p:cNvSpPr>
          <p:nvPr>
            <p:ph type="sldNum" sz="quarter" idx="4"/>
          </p:nvPr>
        </p:nvSpPr>
        <p:spPr/>
        <p:txBody>
          <a:bodyPr/>
          <a:lstStyle/>
          <a:p>
            <a:fld id="{86BC9DE8-FC2A-4EF9-935D-2018867125CA}" type="slidenum">
              <a:rPr lang="en-GB" smtClean="0"/>
              <a:pPr/>
              <a:t>2</a:t>
            </a:fld>
            <a:endParaRPr lang="en-GB" dirty="0"/>
          </a:p>
        </p:txBody>
      </p:sp>
    </p:spTree>
    <p:extLst>
      <p:ext uri="{BB962C8B-B14F-4D97-AF65-F5344CB8AC3E}">
        <p14:creationId xmlns:p14="http://schemas.microsoft.com/office/powerpoint/2010/main" val="1217098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Sales Plan (2) : Customer retention</a:t>
            </a:r>
            <a:endParaRPr lang="en-GB" sz="2400" b="1" dirty="0">
              <a:solidFill>
                <a:srgbClr val="F9A763"/>
              </a:solidFill>
              <a:latin typeface="Century Gothic" pitchFamily="34" charset="0"/>
            </a:endParaRPr>
          </a:p>
        </p:txBody>
      </p:sp>
      <p:sp>
        <p:nvSpPr>
          <p:cNvPr id="8" name="TextBox 7"/>
          <p:cNvSpPr txBox="1"/>
          <p:nvPr/>
        </p:nvSpPr>
        <p:spPr>
          <a:xfrm>
            <a:off x="342294" y="1556791"/>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Customer retention plans</a:t>
            </a:r>
            <a:endParaRPr lang="en-GB" sz="1200" b="1" dirty="0">
              <a:solidFill>
                <a:schemeClr val="bg1"/>
              </a:solidFill>
            </a:endParaRPr>
          </a:p>
        </p:txBody>
      </p:sp>
      <p:sp>
        <p:nvSpPr>
          <p:cNvPr id="9" name="TextBox 8"/>
          <p:cNvSpPr txBox="1"/>
          <p:nvPr/>
        </p:nvSpPr>
        <p:spPr>
          <a:xfrm>
            <a:off x="2699792" y="1494076"/>
            <a:ext cx="6120680" cy="4527212"/>
          </a:xfrm>
          <a:prstGeom prst="rect">
            <a:avLst/>
          </a:prstGeom>
          <a:solidFill>
            <a:schemeClr val="bg1">
              <a:lumMod val="95000"/>
            </a:schemeClr>
          </a:solidFill>
        </p:spPr>
        <p:txBody>
          <a:bodyPr wrap="square" rtlCol="0">
            <a:noAutofit/>
          </a:bodyPr>
          <a:lstStyle/>
          <a:p>
            <a:r>
              <a:rPr lang="en-GB" sz="1200" i="1" dirty="0" smtClean="0">
                <a:solidFill>
                  <a:srgbClr val="214F87"/>
                </a:solidFill>
              </a:rPr>
              <a:t>This section considers how you will manage the relationship with existing customers in order to encourage them to purchase more goods and services from your company (and/or renew existing services).</a:t>
            </a:r>
          </a:p>
          <a:p>
            <a:endParaRPr lang="en-GB" sz="1200" i="1" dirty="0" smtClean="0">
              <a:solidFill>
                <a:srgbClr val="214F87"/>
              </a:solidFill>
            </a:endParaRPr>
          </a:p>
          <a:p>
            <a:pPr marL="171450" indent="-171450">
              <a:buFont typeface="Arial" panose="020B0604020202020204" pitchFamily="34" charset="0"/>
              <a:buChar char="•"/>
            </a:pPr>
            <a:r>
              <a:rPr lang="en-GB" sz="1200" i="1" dirty="0" smtClean="0">
                <a:solidFill>
                  <a:srgbClr val="214F87"/>
                </a:solidFill>
              </a:rPr>
              <a:t>What does your existing customer base look like</a:t>
            </a:r>
          </a:p>
          <a:p>
            <a:pPr marL="171450" indent="-171450">
              <a:buFont typeface="Arial" panose="020B0604020202020204" pitchFamily="34" charset="0"/>
              <a:buChar char="•"/>
            </a:pPr>
            <a:r>
              <a:rPr lang="en-GB" sz="1200" i="1" dirty="0" smtClean="0">
                <a:solidFill>
                  <a:srgbClr val="214F87"/>
                </a:solidFill>
              </a:rPr>
              <a:t>Segmenting the existing customer base</a:t>
            </a:r>
          </a:p>
          <a:p>
            <a:pPr marL="171450" indent="-171450">
              <a:buFont typeface="Arial" panose="020B0604020202020204" pitchFamily="34" charset="0"/>
              <a:buChar char="•"/>
            </a:pPr>
            <a:r>
              <a:rPr lang="en-GB" sz="1200" i="1" dirty="0" smtClean="0">
                <a:solidFill>
                  <a:srgbClr val="214F87"/>
                </a:solidFill>
              </a:rPr>
              <a:t>What are the usual touch points throughout the relationship with the customer? (</a:t>
            </a:r>
            <a:r>
              <a:rPr lang="en-GB" sz="1200" i="1" dirty="0" err="1" smtClean="0">
                <a:solidFill>
                  <a:srgbClr val="214F87"/>
                </a:solidFill>
              </a:rPr>
              <a:t>ie</a:t>
            </a:r>
            <a:r>
              <a:rPr lang="en-GB" sz="1200" i="1" dirty="0" smtClean="0">
                <a:solidFill>
                  <a:srgbClr val="214F87"/>
                </a:solidFill>
              </a:rPr>
              <a:t> what does the customer journey look like after having made their initial purchase to buying something else or renewing your service)?</a:t>
            </a:r>
          </a:p>
          <a:p>
            <a:pPr marL="171450" indent="-171450">
              <a:buFont typeface="Arial" panose="020B0604020202020204" pitchFamily="34" charset="0"/>
              <a:buChar char="•"/>
            </a:pPr>
            <a:r>
              <a:rPr lang="en-GB" sz="1200" i="1" dirty="0" smtClean="0">
                <a:solidFill>
                  <a:srgbClr val="214F87"/>
                </a:solidFill>
              </a:rPr>
              <a:t>What will you do for each customer segment at each touchpoint to ensure you retain existing business and secure more sales?</a:t>
            </a:r>
          </a:p>
          <a:p>
            <a:pPr marL="171450" indent="-171450">
              <a:buFont typeface="Arial" panose="020B0604020202020204" pitchFamily="34" charset="0"/>
              <a:buChar char="•"/>
            </a:pPr>
            <a:r>
              <a:rPr lang="en-GB" sz="1200" i="1" dirty="0" smtClean="0">
                <a:solidFill>
                  <a:srgbClr val="214F87"/>
                </a:solidFill>
              </a:rPr>
              <a:t>How is each step measured? (</a:t>
            </a:r>
            <a:r>
              <a:rPr lang="en-GB" sz="1200" i="1" dirty="0" err="1" smtClean="0">
                <a:solidFill>
                  <a:srgbClr val="214F87"/>
                </a:solidFill>
              </a:rPr>
              <a:t>ie</a:t>
            </a:r>
            <a:r>
              <a:rPr lang="en-GB" sz="1200" i="1" dirty="0" smtClean="0">
                <a:solidFill>
                  <a:srgbClr val="214F87"/>
                </a:solidFill>
              </a:rPr>
              <a:t> conversion rates/drop out rates between each step)</a:t>
            </a:r>
          </a:p>
          <a:p>
            <a:pPr marL="171450" indent="-171450">
              <a:buFont typeface="Arial" panose="020B0604020202020204" pitchFamily="34" charset="0"/>
              <a:buChar char="•"/>
            </a:pPr>
            <a:r>
              <a:rPr lang="en-GB" sz="1200" i="1" dirty="0" smtClean="0">
                <a:solidFill>
                  <a:srgbClr val="214F87"/>
                </a:solidFill>
              </a:rPr>
              <a:t>Who will measure it and how often?</a:t>
            </a:r>
          </a:p>
          <a:p>
            <a:pPr marL="171450" indent="-171450">
              <a:buFont typeface="Arial" panose="020B0604020202020204" pitchFamily="34" charset="0"/>
              <a:buChar char="•"/>
            </a:pPr>
            <a:r>
              <a:rPr lang="en-GB" sz="1200" i="1" dirty="0" smtClean="0">
                <a:solidFill>
                  <a:srgbClr val="214F87"/>
                </a:solidFill>
              </a:rPr>
              <a:t>What does ‘good’ look like for each step?</a:t>
            </a:r>
          </a:p>
          <a:p>
            <a:pPr marL="171450" indent="-171450">
              <a:buFont typeface="Arial" panose="020B0604020202020204" pitchFamily="34" charset="0"/>
              <a:buChar char="•"/>
            </a:pPr>
            <a:endParaRPr lang="en-GB" sz="1200" i="1" dirty="0" smtClean="0">
              <a:solidFill>
                <a:srgbClr val="214F87"/>
              </a:solidFill>
            </a:endParaRPr>
          </a:p>
          <a:p>
            <a:endParaRPr lang="en-GB" sz="1200" i="1" dirty="0" smtClean="0">
              <a:solidFill>
                <a:srgbClr val="214F87"/>
              </a:solidFill>
            </a:endParaRPr>
          </a:p>
          <a:p>
            <a:pPr marL="171450" indent="-171450">
              <a:buFont typeface="Arial" panose="020B0604020202020204" pitchFamily="34" charset="0"/>
              <a:buChar char="•"/>
            </a:pPr>
            <a:endParaRPr lang="en-GB" sz="1200" dirty="0" smtClean="0">
              <a:solidFill>
                <a:srgbClr val="214F87"/>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20</a:t>
            </a:fld>
            <a:endParaRPr lang="en-GB" dirty="0"/>
          </a:p>
        </p:txBody>
      </p:sp>
    </p:spTree>
    <p:extLst>
      <p:ext uri="{BB962C8B-B14F-4D97-AF65-F5344CB8AC3E}">
        <p14:creationId xmlns:p14="http://schemas.microsoft.com/office/powerpoint/2010/main" val="3723336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260648"/>
            <a:ext cx="8280920" cy="707886"/>
          </a:xfrm>
          <a:prstGeom prst="rect">
            <a:avLst/>
          </a:prstGeom>
          <a:noFill/>
        </p:spPr>
        <p:txBody>
          <a:bodyPr wrap="square" rtlCol="0">
            <a:spAutoFit/>
          </a:bodyPr>
          <a:lstStyle/>
          <a:p>
            <a:r>
              <a:rPr lang="en-GB" sz="2000" b="1" dirty="0">
                <a:solidFill>
                  <a:srgbClr val="F9A763"/>
                </a:solidFill>
                <a:latin typeface="Century Gothic" pitchFamily="34" charset="0"/>
              </a:rPr>
              <a:t>Sales Plan (2) : Customer retention</a:t>
            </a:r>
            <a:endParaRPr lang="en-GB" sz="2400" b="1" dirty="0">
              <a:solidFill>
                <a:srgbClr val="F9A763"/>
              </a:solidFill>
              <a:latin typeface="Century Gothic" pitchFamily="34" charset="0"/>
            </a:endParaRPr>
          </a:p>
          <a:p>
            <a:r>
              <a:rPr lang="en-GB" sz="2000" b="1" dirty="0" smtClean="0">
                <a:solidFill>
                  <a:srgbClr val="F9A763"/>
                </a:solidFill>
                <a:latin typeface="Century Gothic" pitchFamily="34" charset="0"/>
              </a:rPr>
              <a:t>What do you know about your existing customers?</a:t>
            </a:r>
            <a:endParaRPr lang="en-GB" sz="2000" b="1" dirty="0">
              <a:solidFill>
                <a:srgbClr val="F9A763"/>
              </a:solidFill>
              <a:latin typeface="Century Gothic" pitchFamily="34" charset="0"/>
            </a:endParaRPr>
          </a:p>
        </p:txBody>
      </p:sp>
      <p:sp>
        <p:nvSpPr>
          <p:cNvPr id="4" name="TextBox 26"/>
          <p:cNvSpPr txBox="1">
            <a:spLocks noChangeArrowheads="1"/>
          </p:cNvSpPr>
          <p:nvPr/>
        </p:nvSpPr>
        <p:spPr bwMode="auto">
          <a:xfrm>
            <a:off x="395536" y="1196752"/>
            <a:ext cx="2448272" cy="316096"/>
          </a:xfrm>
          <a:prstGeom prst="rect">
            <a:avLst/>
          </a:prstGeom>
          <a:solidFill>
            <a:srgbClr val="214F87"/>
          </a:solidFill>
          <a:ln w="9525">
            <a:noFill/>
            <a:miter lim="800000"/>
            <a:headEnd/>
            <a:tailEnd/>
          </a:ln>
        </p:spPr>
        <p:txBody>
          <a:bodyPr wrap="square" anchor="ctr">
            <a:noAutofit/>
          </a:bodyPr>
          <a:lstStyle>
            <a:defPPr>
              <a:defRPr lang="en-US"/>
            </a:defPPr>
            <a:lvl1pPr algn="ctr">
              <a:defRPr b="1">
                <a:solidFill>
                  <a:schemeClr val="bg1"/>
                </a:solidFill>
                <a:ea typeface="MS PGothic" pitchFamily="34" charset="-128"/>
              </a:defRPr>
            </a:lvl1pPr>
          </a:lstStyle>
          <a:p>
            <a:r>
              <a:rPr lang="en-GB" altLang="en-US" sz="1200" dirty="0"/>
              <a:t>Total number of customers</a:t>
            </a:r>
          </a:p>
        </p:txBody>
      </p:sp>
      <p:sp>
        <p:nvSpPr>
          <p:cNvPr id="5" name="TextBox 26"/>
          <p:cNvSpPr txBox="1">
            <a:spLocks noChangeArrowheads="1"/>
          </p:cNvSpPr>
          <p:nvPr/>
        </p:nvSpPr>
        <p:spPr bwMode="auto">
          <a:xfrm>
            <a:off x="395536" y="1584856"/>
            <a:ext cx="2448272" cy="936104"/>
          </a:xfrm>
          <a:prstGeom prst="rect">
            <a:avLst/>
          </a:prstGeom>
          <a:solidFill>
            <a:srgbClr val="214F87"/>
          </a:solidFill>
          <a:ln w="9525">
            <a:noFill/>
            <a:miter lim="800000"/>
            <a:headEnd/>
            <a:tailEnd/>
          </a:ln>
        </p:spPr>
        <p:txBody>
          <a:bodyPr wrap="square" anchor="ctr">
            <a:noAutofit/>
          </a:bodyPr>
          <a:lstStyle>
            <a:defPPr>
              <a:defRPr lang="en-US"/>
            </a:defPPr>
            <a:lvl1pPr algn="ctr">
              <a:defRPr b="1">
                <a:solidFill>
                  <a:schemeClr val="bg1"/>
                </a:solidFill>
                <a:ea typeface="MS PGothic" pitchFamily="34" charset="-128"/>
              </a:defRPr>
            </a:lvl1pPr>
          </a:lstStyle>
          <a:p>
            <a:r>
              <a:rPr lang="en-GB" altLang="en-US" sz="1200" dirty="0"/>
              <a:t>Longest standing customers</a:t>
            </a:r>
          </a:p>
        </p:txBody>
      </p:sp>
      <p:sp>
        <p:nvSpPr>
          <p:cNvPr id="6" name="TextBox 26"/>
          <p:cNvSpPr txBox="1">
            <a:spLocks noChangeArrowheads="1"/>
          </p:cNvSpPr>
          <p:nvPr/>
        </p:nvSpPr>
        <p:spPr bwMode="auto">
          <a:xfrm>
            <a:off x="395536" y="2592967"/>
            <a:ext cx="2448272" cy="936105"/>
          </a:xfrm>
          <a:prstGeom prst="rect">
            <a:avLst/>
          </a:prstGeom>
          <a:solidFill>
            <a:srgbClr val="214F87"/>
          </a:solidFill>
          <a:ln w="9525">
            <a:noFill/>
            <a:miter lim="800000"/>
            <a:headEnd/>
            <a:tailEnd/>
          </a:ln>
        </p:spPr>
        <p:txBody>
          <a:bodyPr wrap="square" anchor="ctr">
            <a:noAutofit/>
          </a:bodyPr>
          <a:lstStyle>
            <a:defPPr>
              <a:defRPr lang="en-US"/>
            </a:defPPr>
            <a:lvl1pPr algn="ctr">
              <a:defRPr b="1">
                <a:solidFill>
                  <a:schemeClr val="bg1"/>
                </a:solidFill>
                <a:ea typeface="MS PGothic" pitchFamily="34" charset="-128"/>
              </a:defRPr>
            </a:lvl1pPr>
          </a:lstStyle>
          <a:p>
            <a:r>
              <a:rPr lang="en-GB" altLang="en-US" sz="1200" dirty="0"/>
              <a:t>Largest customers by revenue</a:t>
            </a:r>
          </a:p>
        </p:txBody>
      </p:sp>
      <p:sp>
        <p:nvSpPr>
          <p:cNvPr id="7" name="TextBox 26"/>
          <p:cNvSpPr txBox="1">
            <a:spLocks noChangeArrowheads="1"/>
          </p:cNvSpPr>
          <p:nvPr/>
        </p:nvSpPr>
        <p:spPr bwMode="auto">
          <a:xfrm>
            <a:off x="395536" y="4609191"/>
            <a:ext cx="2448272" cy="576064"/>
          </a:xfrm>
          <a:prstGeom prst="rect">
            <a:avLst/>
          </a:prstGeom>
          <a:solidFill>
            <a:srgbClr val="214F87"/>
          </a:solidFill>
          <a:ln w="9525">
            <a:noFill/>
            <a:miter lim="800000"/>
            <a:headEnd/>
            <a:tailEnd/>
          </a:ln>
        </p:spPr>
        <p:txBody>
          <a:bodyPr wrap="square" anchor="ctr">
            <a:noAutofit/>
          </a:bodyPr>
          <a:lstStyle>
            <a:defPPr>
              <a:defRPr lang="en-US"/>
            </a:defPPr>
            <a:lvl1pPr algn="ctr">
              <a:defRPr b="1">
                <a:solidFill>
                  <a:schemeClr val="bg1"/>
                </a:solidFill>
                <a:ea typeface="MS PGothic" pitchFamily="34" charset="-128"/>
              </a:defRPr>
            </a:lvl1pPr>
          </a:lstStyle>
          <a:p>
            <a:r>
              <a:rPr lang="en-GB" altLang="en-US" sz="1200" dirty="0"/>
              <a:t>Most profitable customers</a:t>
            </a:r>
          </a:p>
        </p:txBody>
      </p:sp>
      <p:sp>
        <p:nvSpPr>
          <p:cNvPr id="8" name="TextBox 26"/>
          <p:cNvSpPr txBox="1">
            <a:spLocks noChangeArrowheads="1"/>
          </p:cNvSpPr>
          <p:nvPr/>
        </p:nvSpPr>
        <p:spPr bwMode="auto">
          <a:xfrm>
            <a:off x="395536" y="3572049"/>
            <a:ext cx="2448272" cy="965136"/>
          </a:xfrm>
          <a:prstGeom prst="rect">
            <a:avLst/>
          </a:prstGeom>
          <a:solidFill>
            <a:srgbClr val="214F87"/>
          </a:solidFill>
          <a:ln w="9525">
            <a:noFill/>
            <a:miter lim="800000"/>
            <a:headEnd/>
            <a:tailEnd/>
          </a:ln>
        </p:spPr>
        <p:txBody>
          <a:bodyPr wrap="square" anchor="ctr">
            <a:noAutofit/>
          </a:bodyPr>
          <a:lstStyle>
            <a:defPPr>
              <a:defRPr lang="en-US"/>
            </a:defPPr>
            <a:lvl1pPr algn="ctr">
              <a:defRPr b="1">
                <a:solidFill>
                  <a:schemeClr val="bg1"/>
                </a:solidFill>
                <a:ea typeface="MS PGothic" pitchFamily="34" charset="-128"/>
              </a:defRPr>
            </a:lvl1pPr>
          </a:lstStyle>
          <a:p>
            <a:r>
              <a:rPr lang="en-GB" altLang="en-US" sz="1200" dirty="0"/>
              <a:t>Most frequent customers</a:t>
            </a:r>
          </a:p>
        </p:txBody>
      </p:sp>
      <p:sp>
        <p:nvSpPr>
          <p:cNvPr id="9" name="TextBox 26"/>
          <p:cNvSpPr txBox="1">
            <a:spLocks noChangeArrowheads="1"/>
          </p:cNvSpPr>
          <p:nvPr/>
        </p:nvSpPr>
        <p:spPr bwMode="auto">
          <a:xfrm>
            <a:off x="395536" y="5617305"/>
            <a:ext cx="2448272" cy="432047"/>
          </a:xfrm>
          <a:prstGeom prst="rect">
            <a:avLst/>
          </a:prstGeom>
          <a:solidFill>
            <a:srgbClr val="214F87"/>
          </a:solidFill>
          <a:ln w="9525">
            <a:noFill/>
            <a:miter lim="800000"/>
            <a:headEnd/>
            <a:tailEnd/>
          </a:ln>
        </p:spPr>
        <p:txBody>
          <a:bodyPr wrap="square" anchor="ctr">
            <a:noAutofit/>
          </a:bodyPr>
          <a:lstStyle>
            <a:defPPr>
              <a:defRPr lang="en-US"/>
            </a:defPPr>
            <a:lvl1pPr algn="ctr">
              <a:defRPr b="1">
                <a:solidFill>
                  <a:schemeClr val="bg1"/>
                </a:solidFill>
                <a:ea typeface="MS PGothic" pitchFamily="34" charset="-128"/>
              </a:defRPr>
            </a:lvl1pPr>
          </a:lstStyle>
          <a:p>
            <a:r>
              <a:rPr lang="en-GB" altLang="en-US" sz="1200" dirty="0"/>
              <a:t>Which ones buy which products</a:t>
            </a: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210127"/>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3131840" y="1206044"/>
            <a:ext cx="5760640" cy="306804"/>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endParaRPr lang="en-GB" sz="1100" i="1" dirty="0" smtClean="0">
              <a:solidFill>
                <a:srgbClr val="214F87"/>
              </a:solidFill>
            </a:endParaRPr>
          </a:p>
          <a:p>
            <a:endParaRPr lang="en-GB" sz="1100" i="1" dirty="0" smtClean="0">
              <a:solidFill>
                <a:srgbClr val="214F87"/>
              </a:solidFill>
            </a:endParaRPr>
          </a:p>
          <a:p>
            <a:pPr marL="171450" indent="-171450">
              <a:buFont typeface="Arial" panose="020B0604020202020204" pitchFamily="34" charset="0"/>
              <a:buChar char="•"/>
            </a:pPr>
            <a:endParaRPr lang="en-GB" sz="1100" dirty="0" smtClean="0">
              <a:solidFill>
                <a:srgbClr val="214F87"/>
              </a:solidFill>
            </a:endParaRPr>
          </a:p>
        </p:txBody>
      </p:sp>
      <p:sp>
        <p:nvSpPr>
          <p:cNvPr id="13" name="TextBox 12"/>
          <p:cNvSpPr txBox="1"/>
          <p:nvPr/>
        </p:nvSpPr>
        <p:spPr>
          <a:xfrm>
            <a:off x="3131840" y="1584855"/>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1.</a:t>
            </a:r>
          </a:p>
          <a:p>
            <a:r>
              <a:rPr lang="en-GB" sz="1100" dirty="0" smtClean="0">
                <a:solidFill>
                  <a:srgbClr val="214F87"/>
                </a:solidFill>
              </a:rPr>
              <a:t>2.</a:t>
            </a:r>
          </a:p>
          <a:p>
            <a:r>
              <a:rPr lang="en-GB" sz="1100" dirty="0" smtClean="0">
                <a:solidFill>
                  <a:srgbClr val="214F87"/>
                </a:solidFill>
              </a:rPr>
              <a:t>3.</a:t>
            </a:r>
          </a:p>
          <a:p>
            <a:r>
              <a:rPr lang="en-GB" sz="1100" dirty="0" smtClean="0">
                <a:solidFill>
                  <a:srgbClr val="214F87"/>
                </a:solidFill>
              </a:rPr>
              <a:t>4.</a:t>
            </a:r>
          </a:p>
          <a:p>
            <a:r>
              <a:rPr lang="en-GB" sz="1100" dirty="0" smtClean="0">
                <a:solidFill>
                  <a:srgbClr val="214F87"/>
                </a:solidFill>
              </a:rPr>
              <a:t>5.</a:t>
            </a:r>
          </a:p>
        </p:txBody>
      </p:sp>
      <p:sp>
        <p:nvSpPr>
          <p:cNvPr id="14" name="TextBox 13"/>
          <p:cNvSpPr txBox="1"/>
          <p:nvPr/>
        </p:nvSpPr>
        <p:spPr>
          <a:xfrm>
            <a:off x="6048164" y="1584855"/>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6.</a:t>
            </a:r>
          </a:p>
          <a:p>
            <a:r>
              <a:rPr lang="en-GB" sz="1100" dirty="0" smtClean="0">
                <a:solidFill>
                  <a:srgbClr val="214F87"/>
                </a:solidFill>
              </a:rPr>
              <a:t>7.</a:t>
            </a:r>
          </a:p>
          <a:p>
            <a:r>
              <a:rPr lang="en-GB" sz="1100" dirty="0" smtClean="0">
                <a:solidFill>
                  <a:srgbClr val="214F87"/>
                </a:solidFill>
              </a:rPr>
              <a:t>8.</a:t>
            </a:r>
          </a:p>
          <a:p>
            <a:r>
              <a:rPr lang="en-GB" sz="1100" dirty="0" smtClean="0">
                <a:solidFill>
                  <a:srgbClr val="214F87"/>
                </a:solidFill>
              </a:rPr>
              <a:t>9.</a:t>
            </a:r>
          </a:p>
          <a:p>
            <a:r>
              <a:rPr lang="en-GB" sz="1100" dirty="0" smtClean="0">
                <a:solidFill>
                  <a:srgbClr val="214F87"/>
                </a:solidFill>
              </a:rPr>
              <a:t>10.</a:t>
            </a:r>
          </a:p>
          <a:p>
            <a:endParaRPr lang="en-GB" sz="1100" dirty="0" smtClean="0">
              <a:solidFill>
                <a:srgbClr val="214F87"/>
              </a:solidFill>
            </a:endParaRPr>
          </a:p>
        </p:txBody>
      </p:sp>
      <p:sp>
        <p:nvSpPr>
          <p:cNvPr id="15" name="TextBox 14"/>
          <p:cNvSpPr txBox="1"/>
          <p:nvPr/>
        </p:nvSpPr>
        <p:spPr>
          <a:xfrm>
            <a:off x="3131840" y="2592968"/>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1.</a:t>
            </a:r>
          </a:p>
          <a:p>
            <a:r>
              <a:rPr lang="en-GB" sz="1100" dirty="0" smtClean="0">
                <a:solidFill>
                  <a:srgbClr val="214F87"/>
                </a:solidFill>
              </a:rPr>
              <a:t>2.</a:t>
            </a:r>
          </a:p>
          <a:p>
            <a:r>
              <a:rPr lang="en-GB" sz="1100" dirty="0" smtClean="0">
                <a:solidFill>
                  <a:srgbClr val="214F87"/>
                </a:solidFill>
              </a:rPr>
              <a:t>3.</a:t>
            </a:r>
          </a:p>
          <a:p>
            <a:r>
              <a:rPr lang="en-GB" sz="1100" dirty="0" smtClean="0">
                <a:solidFill>
                  <a:srgbClr val="214F87"/>
                </a:solidFill>
              </a:rPr>
              <a:t>4.</a:t>
            </a:r>
          </a:p>
          <a:p>
            <a:r>
              <a:rPr lang="en-GB" sz="1100" dirty="0" smtClean="0">
                <a:solidFill>
                  <a:srgbClr val="214F87"/>
                </a:solidFill>
              </a:rPr>
              <a:t>5.</a:t>
            </a:r>
          </a:p>
        </p:txBody>
      </p:sp>
      <p:sp>
        <p:nvSpPr>
          <p:cNvPr id="16" name="TextBox 15"/>
          <p:cNvSpPr txBox="1"/>
          <p:nvPr/>
        </p:nvSpPr>
        <p:spPr>
          <a:xfrm>
            <a:off x="6048164" y="2592968"/>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6.</a:t>
            </a:r>
          </a:p>
          <a:p>
            <a:r>
              <a:rPr lang="en-GB" sz="1100" dirty="0" smtClean="0">
                <a:solidFill>
                  <a:srgbClr val="214F87"/>
                </a:solidFill>
              </a:rPr>
              <a:t>7.</a:t>
            </a:r>
          </a:p>
          <a:p>
            <a:r>
              <a:rPr lang="en-GB" sz="1100" dirty="0" smtClean="0">
                <a:solidFill>
                  <a:srgbClr val="214F87"/>
                </a:solidFill>
              </a:rPr>
              <a:t>8.</a:t>
            </a:r>
          </a:p>
          <a:p>
            <a:r>
              <a:rPr lang="en-GB" sz="1100" dirty="0" smtClean="0">
                <a:solidFill>
                  <a:srgbClr val="214F87"/>
                </a:solidFill>
              </a:rPr>
              <a:t>9.</a:t>
            </a:r>
          </a:p>
          <a:p>
            <a:r>
              <a:rPr lang="en-GB" sz="1100" dirty="0" smtClean="0">
                <a:solidFill>
                  <a:srgbClr val="214F87"/>
                </a:solidFill>
              </a:rPr>
              <a:t>10.</a:t>
            </a:r>
          </a:p>
          <a:p>
            <a:endParaRPr lang="en-GB" sz="1100" dirty="0" smtClean="0">
              <a:solidFill>
                <a:srgbClr val="214F87"/>
              </a:solidFill>
            </a:endParaRPr>
          </a:p>
        </p:txBody>
      </p:sp>
      <p:sp>
        <p:nvSpPr>
          <p:cNvPr id="17" name="TextBox 16"/>
          <p:cNvSpPr txBox="1"/>
          <p:nvPr/>
        </p:nvSpPr>
        <p:spPr>
          <a:xfrm>
            <a:off x="3131840" y="3601080"/>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1.</a:t>
            </a:r>
          </a:p>
          <a:p>
            <a:r>
              <a:rPr lang="en-GB" sz="1100" dirty="0" smtClean="0">
                <a:solidFill>
                  <a:srgbClr val="214F87"/>
                </a:solidFill>
              </a:rPr>
              <a:t>2.</a:t>
            </a:r>
          </a:p>
          <a:p>
            <a:r>
              <a:rPr lang="en-GB" sz="1100" dirty="0" smtClean="0">
                <a:solidFill>
                  <a:srgbClr val="214F87"/>
                </a:solidFill>
              </a:rPr>
              <a:t>3.</a:t>
            </a:r>
          </a:p>
          <a:p>
            <a:r>
              <a:rPr lang="en-GB" sz="1100" dirty="0" smtClean="0">
                <a:solidFill>
                  <a:srgbClr val="214F87"/>
                </a:solidFill>
              </a:rPr>
              <a:t>4.</a:t>
            </a:r>
          </a:p>
          <a:p>
            <a:r>
              <a:rPr lang="en-GB" sz="1100" dirty="0" smtClean="0">
                <a:solidFill>
                  <a:srgbClr val="214F87"/>
                </a:solidFill>
              </a:rPr>
              <a:t>5.</a:t>
            </a:r>
          </a:p>
        </p:txBody>
      </p:sp>
      <p:sp>
        <p:nvSpPr>
          <p:cNvPr id="18" name="TextBox 17"/>
          <p:cNvSpPr txBox="1"/>
          <p:nvPr/>
        </p:nvSpPr>
        <p:spPr>
          <a:xfrm>
            <a:off x="6048164" y="3601080"/>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6.</a:t>
            </a:r>
          </a:p>
          <a:p>
            <a:r>
              <a:rPr lang="en-GB" sz="1100" dirty="0" smtClean="0">
                <a:solidFill>
                  <a:srgbClr val="214F87"/>
                </a:solidFill>
              </a:rPr>
              <a:t>7.</a:t>
            </a:r>
          </a:p>
          <a:p>
            <a:r>
              <a:rPr lang="en-GB" sz="1100" dirty="0" smtClean="0">
                <a:solidFill>
                  <a:srgbClr val="214F87"/>
                </a:solidFill>
              </a:rPr>
              <a:t>8.</a:t>
            </a:r>
          </a:p>
          <a:p>
            <a:r>
              <a:rPr lang="en-GB" sz="1100" dirty="0" smtClean="0">
                <a:solidFill>
                  <a:srgbClr val="214F87"/>
                </a:solidFill>
              </a:rPr>
              <a:t>9.</a:t>
            </a:r>
          </a:p>
          <a:p>
            <a:r>
              <a:rPr lang="en-GB" sz="1100" dirty="0" smtClean="0">
                <a:solidFill>
                  <a:srgbClr val="214F87"/>
                </a:solidFill>
              </a:rPr>
              <a:t>10.</a:t>
            </a:r>
          </a:p>
          <a:p>
            <a:endParaRPr lang="en-GB" sz="1100" dirty="0" smtClean="0">
              <a:solidFill>
                <a:srgbClr val="214F87"/>
              </a:solidFill>
            </a:endParaRPr>
          </a:p>
        </p:txBody>
      </p:sp>
      <p:sp>
        <p:nvSpPr>
          <p:cNvPr id="19" name="TextBox 18"/>
          <p:cNvSpPr txBox="1"/>
          <p:nvPr/>
        </p:nvSpPr>
        <p:spPr>
          <a:xfrm>
            <a:off x="3131840" y="5617305"/>
            <a:ext cx="5760640" cy="432047"/>
          </a:xfrm>
          <a:prstGeom prst="rect">
            <a:avLst/>
          </a:prstGeom>
          <a:solidFill>
            <a:schemeClr val="bg1">
              <a:lumMod val="95000"/>
            </a:schemeClr>
          </a:solidFill>
        </p:spPr>
        <p:txBody>
          <a:bodyPr wrap="square" rtlCol="0">
            <a:noAutofit/>
          </a:bodyPr>
          <a:lstStyle/>
          <a:p>
            <a:r>
              <a:rPr lang="en-GB" sz="1100" dirty="0" smtClean="0">
                <a:solidFill>
                  <a:srgbClr val="214F87"/>
                </a:solidFill>
              </a:rPr>
              <a:t>…</a:t>
            </a:r>
          </a:p>
        </p:txBody>
      </p:sp>
      <p:sp>
        <p:nvSpPr>
          <p:cNvPr id="21" name="TextBox 20"/>
          <p:cNvSpPr txBox="1"/>
          <p:nvPr/>
        </p:nvSpPr>
        <p:spPr>
          <a:xfrm>
            <a:off x="3113838" y="4609191"/>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1.</a:t>
            </a:r>
          </a:p>
          <a:p>
            <a:r>
              <a:rPr lang="en-GB" sz="1100" dirty="0" smtClean="0">
                <a:solidFill>
                  <a:srgbClr val="214F87"/>
                </a:solidFill>
              </a:rPr>
              <a:t>2.</a:t>
            </a:r>
          </a:p>
          <a:p>
            <a:r>
              <a:rPr lang="en-GB" sz="1100" dirty="0" smtClean="0">
                <a:solidFill>
                  <a:srgbClr val="214F87"/>
                </a:solidFill>
              </a:rPr>
              <a:t>3.</a:t>
            </a:r>
          </a:p>
          <a:p>
            <a:r>
              <a:rPr lang="en-GB" sz="1100" dirty="0" smtClean="0">
                <a:solidFill>
                  <a:srgbClr val="214F87"/>
                </a:solidFill>
              </a:rPr>
              <a:t>4.</a:t>
            </a:r>
          </a:p>
          <a:p>
            <a:r>
              <a:rPr lang="en-GB" sz="1100" dirty="0" smtClean="0">
                <a:solidFill>
                  <a:srgbClr val="214F87"/>
                </a:solidFill>
              </a:rPr>
              <a:t>5.</a:t>
            </a:r>
          </a:p>
        </p:txBody>
      </p:sp>
      <p:sp>
        <p:nvSpPr>
          <p:cNvPr id="22" name="TextBox 21"/>
          <p:cNvSpPr txBox="1"/>
          <p:nvPr/>
        </p:nvSpPr>
        <p:spPr>
          <a:xfrm>
            <a:off x="6030162" y="4609191"/>
            <a:ext cx="2844316" cy="936105"/>
          </a:xfrm>
          <a:prstGeom prst="rect">
            <a:avLst/>
          </a:prstGeom>
          <a:solidFill>
            <a:schemeClr val="bg1">
              <a:lumMod val="95000"/>
            </a:schemeClr>
          </a:solidFill>
        </p:spPr>
        <p:txBody>
          <a:bodyPr wrap="square" rtlCol="0">
            <a:noAutofit/>
          </a:bodyPr>
          <a:lstStyle/>
          <a:p>
            <a:r>
              <a:rPr lang="en-GB" sz="1100" dirty="0" smtClean="0">
                <a:solidFill>
                  <a:srgbClr val="214F87"/>
                </a:solidFill>
              </a:rPr>
              <a:t>6.</a:t>
            </a:r>
          </a:p>
          <a:p>
            <a:r>
              <a:rPr lang="en-GB" sz="1100" dirty="0" smtClean="0">
                <a:solidFill>
                  <a:srgbClr val="214F87"/>
                </a:solidFill>
              </a:rPr>
              <a:t>7.</a:t>
            </a:r>
          </a:p>
          <a:p>
            <a:r>
              <a:rPr lang="en-GB" sz="1100" dirty="0" smtClean="0">
                <a:solidFill>
                  <a:srgbClr val="214F87"/>
                </a:solidFill>
              </a:rPr>
              <a:t>8.</a:t>
            </a:r>
          </a:p>
          <a:p>
            <a:r>
              <a:rPr lang="en-GB" sz="1100" dirty="0" smtClean="0">
                <a:solidFill>
                  <a:srgbClr val="214F87"/>
                </a:solidFill>
              </a:rPr>
              <a:t>9.</a:t>
            </a:r>
          </a:p>
          <a:p>
            <a:r>
              <a:rPr lang="en-GB" sz="1100" dirty="0" smtClean="0">
                <a:solidFill>
                  <a:srgbClr val="214F87"/>
                </a:solidFill>
              </a:rPr>
              <a:t>10.</a:t>
            </a:r>
          </a:p>
          <a:p>
            <a:endParaRPr lang="en-GB" sz="1100" dirty="0" smtClean="0">
              <a:solidFill>
                <a:srgbClr val="214F87"/>
              </a:solidFill>
            </a:endParaRPr>
          </a:p>
        </p:txBody>
      </p:sp>
    </p:spTree>
    <p:extLst>
      <p:ext uri="{BB962C8B-B14F-4D97-AF65-F5344CB8AC3E}">
        <p14:creationId xmlns:p14="http://schemas.microsoft.com/office/powerpoint/2010/main" val="3210319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88640"/>
            <a:ext cx="8280920" cy="707886"/>
          </a:xfrm>
          <a:prstGeom prst="rect">
            <a:avLst/>
          </a:prstGeom>
          <a:noFill/>
        </p:spPr>
        <p:txBody>
          <a:bodyPr wrap="square" rtlCol="0">
            <a:spAutoFit/>
          </a:bodyPr>
          <a:lstStyle/>
          <a:p>
            <a:r>
              <a:rPr lang="en-GB" sz="2000" b="1" dirty="0">
                <a:solidFill>
                  <a:srgbClr val="F9A763"/>
                </a:solidFill>
                <a:latin typeface="Century Gothic" pitchFamily="34" charset="0"/>
              </a:rPr>
              <a:t>Sales Plan (2) : Customer </a:t>
            </a:r>
            <a:r>
              <a:rPr lang="en-GB" sz="2000" b="1" dirty="0" smtClean="0">
                <a:solidFill>
                  <a:srgbClr val="F9A763"/>
                </a:solidFill>
                <a:latin typeface="Century Gothic" pitchFamily="34" charset="0"/>
              </a:rPr>
              <a:t>retention: Segmenting your </a:t>
            </a:r>
          </a:p>
          <a:p>
            <a:r>
              <a:rPr lang="en-GB" sz="2000" b="1" dirty="0" smtClean="0">
                <a:solidFill>
                  <a:srgbClr val="F9A763"/>
                </a:solidFill>
                <a:latin typeface="Century Gothic" pitchFamily="34" charset="0"/>
              </a:rPr>
              <a:t>existing customers</a:t>
            </a:r>
            <a:endParaRPr lang="en-GB" sz="2000" b="1" dirty="0">
              <a:solidFill>
                <a:srgbClr val="F9A763"/>
              </a:solidFill>
              <a:latin typeface="Century Gothic"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78320538"/>
              </p:ext>
            </p:extLst>
          </p:nvPr>
        </p:nvGraphicFramePr>
        <p:xfrm>
          <a:off x="395536" y="982896"/>
          <a:ext cx="8280919" cy="5010943"/>
        </p:xfrm>
        <a:graphic>
          <a:graphicData uri="http://schemas.openxmlformats.org/drawingml/2006/table">
            <a:tbl>
              <a:tblPr firstRow="1" bandRow="1">
                <a:tableStyleId>{5C22544A-7EE6-4342-B048-85BDC9FD1C3A}</a:tableStyleId>
              </a:tblPr>
              <a:tblGrid>
                <a:gridCol w="779018"/>
                <a:gridCol w="1381222"/>
                <a:gridCol w="2880320"/>
                <a:gridCol w="3240359"/>
              </a:tblGrid>
              <a:tr h="613380">
                <a:tc rowSpan="2" gridSpan="2">
                  <a:txBody>
                    <a:bodyPr/>
                    <a:lstStyle/>
                    <a:p>
                      <a:endParaRPr lang="en-GB" sz="1000" dirty="0"/>
                    </a:p>
                  </a:txBody>
                  <a:tcPr/>
                </a:tc>
                <a:tc rowSpan="2" hMerge="1">
                  <a:txBody>
                    <a:bodyPr/>
                    <a:lstStyle/>
                    <a:p>
                      <a:endParaRPr lang="en-GB" dirty="0"/>
                    </a:p>
                  </a:txBody>
                  <a:tcPr/>
                </a:tc>
                <a:tc gridSpan="2">
                  <a:txBody>
                    <a:bodyPr/>
                    <a:lstStyle/>
                    <a:p>
                      <a:pPr algn="ctr"/>
                      <a:r>
                        <a:rPr lang="en-GB" sz="1200" dirty="0" smtClean="0"/>
                        <a:t>Value to Customer</a:t>
                      </a:r>
                      <a:endParaRPr lang="en-GB" sz="1200" dirty="0"/>
                    </a:p>
                  </a:txBody>
                  <a:tcPr/>
                </a:tc>
                <a:tc hMerge="1">
                  <a:txBody>
                    <a:bodyPr/>
                    <a:lstStyle/>
                    <a:p>
                      <a:endParaRPr lang="en-GB" dirty="0"/>
                    </a:p>
                  </a:txBody>
                  <a:tcPr/>
                </a:tc>
              </a:tr>
              <a:tr h="1022300">
                <a:tc gridSpan="2" vMerge="1">
                  <a:txBody>
                    <a:bodyPr/>
                    <a:lstStyle/>
                    <a:p>
                      <a:pPr algn="ctr"/>
                      <a:endParaRPr lang="en-GB" b="1" dirty="0">
                        <a:solidFill>
                          <a:srgbClr val="214F87"/>
                        </a:solidFill>
                      </a:endParaRPr>
                    </a:p>
                  </a:txBody>
                  <a:tcPr vert="vert270" anchor="ctr"/>
                </a:tc>
                <a:tc hMerge="1" vMerge="1">
                  <a:txBody>
                    <a:bodyPr/>
                    <a:lstStyle/>
                    <a:p>
                      <a:endParaRPr lang="en-GB" dirty="0">
                        <a:solidFill>
                          <a:srgbClr val="214F87"/>
                        </a:solidFill>
                      </a:endParaRPr>
                    </a:p>
                  </a:txBody>
                  <a:tcPr/>
                </a:tc>
                <a:tc>
                  <a:txBody>
                    <a:bodyPr/>
                    <a:lstStyle/>
                    <a:p>
                      <a:pPr algn="ctr"/>
                      <a:r>
                        <a:rPr lang="en-GB" sz="1200" b="1" dirty="0" smtClean="0">
                          <a:solidFill>
                            <a:srgbClr val="214F87"/>
                          </a:solidFill>
                        </a:rPr>
                        <a:t>Low</a:t>
                      </a:r>
                      <a:endParaRPr lang="en-GB" sz="1200" b="1" dirty="0">
                        <a:solidFill>
                          <a:srgbClr val="214F87"/>
                        </a:solidFill>
                      </a:endParaRPr>
                    </a:p>
                  </a:txBody>
                  <a:tcPr anchor="ctr"/>
                </a:tc>
                <a:tc>
                  <a:txBody>
                    <a:bodyPr/>
                    <a:lstStyle/>
                    <a:p>
                      <a:pPr algn="ctr"/>
                      <a:r>
                        <a:rPr lang="en-GB" sz="1200" b="1" dirty="0" smtClean="0">
                          <a:solidFill>
                            <a:srgbClr val="214F87"/>
                          </a:solidFill>
                        </a:rPr>
                        <a:t>High</a:t>
                      </a:r>
                      <a:endParaRPr lang="en-GB" sz="1200" b="1" dirty="0">
                        <a:solidFill>
                          <a:srgbClr val="214F87"/>
                        </a:solidFill>
                      </a:endParaRPr>
                    </a:p>
                  </a:txBody>
                  <a:tcPr anchor="ctr"/>
                </a:tc>
              </a:tr>
              <a:tr h="1687632">
                <a:tc rowSpan="2">
                  <a:txBody>
                    <a:bodyPr/>
                    <a:lstStyle/>
                    <a:p>
                      <a:pPr algn="ctr"/>
                      <a:r>
                        <a:rPr lang="en-GB" sz="1200" b="1" dirty="0" smtClean="0">
                          <a:solidFill>
                            <a:schemeClr val="bg1"/>
                          </a:solidFill>
                        </a:rPr>
                        <a:t>Value to You</a:t>
                      </a:r>
                      <a:endParaRPr lang="en-GB" sz="1200" b="1" dirty="0">
                        <a:solidFill>
                          <a:schemeClr val="bg1"/>
                        </a:solidFill>
                      </a:endParaRPr>
                    </a:p>
                  </a:txBody>
                  <a:tcPr vert="vert270" anchor="ctr">
                    <a:solidFill>
                      <a:schemeClr val="accent1"/>
                    </a:solidFill>
                  </a:tcPr>
                </a:tc>
                <a:tc>
                  <a:txBody>
                    <a:bodyPr/>
                    <a:lstStyle/>
                    <a:p>
                      <a:pPr algn="ctr"/>
                      <a:r>
                        <a:rPr lang="en-GB" sz="1200" b="1" dirty="0" smtClean="0">
                          <a:solidFill>
                            <a:srgbClr val="214F87"/>
                          </a:solidFill>
                        </a:rPr>
                        <a:t>Low</a:t>
                      </a:r>
                      <a:endParaRPr lang="en-GB" sz="1200" b="1" dirty="0">
                        <a:solidFill>
                          <a:srgbClr val="214F87"/>
                        </a:solidFill>
                      </a:endParaRPr>
                    </a:p>
                  </a:txBody>
                  <a:tcPr anchor="ctr"/>
                </a:tc>
                <a:tc>
                  <a:txBody>
                    <a:bodyPr/>
                    <a:lstStyle/>
                    <a:p>
                      <a:r>
                        <a:rPr lang="en-GB" sz="1200" b="1" dirty="0" smtClean="0">
                          <a:solidFill>
                            <a:srgbClr val="214F87"/>
                          </a:solidFill>
                        </a:rPr>
                        <a:t>One Offs</a:t>
                      </a:r>
                    </a:p>
                    <a:p>
                      <a:r>
                        <a:rPr lang="en-GB" sz="1200" dirty="0" smtClean="0">
                          <a:solidFill>
                            <a:srgbClr val="214F87"/>
                          </a:solidFill>
                        </a:rPr>
                        <a:t>Transaction only</a:t>
                      </a:r>
                    </a:p>
                    <a:p>
                      <a:endParaRPr lang="en-GB" sz="1200" dirty="0" smtClean="0">
                        <a:solidFill>
                          <a:srgbClr val="214F87"/>
                        </a:solidFill>
                      </a:endParaRPr>
                    </a:p>
                    <a:p>
                      <a:endParaRPr lang="en-GB" sz="1200" dirty="0" smtClean="0">
                        <a:solidFill>
                          <a:srgbClr val="214F87"/>
                        </a:solidFill>
                      </a:endParaRPr>
                    </a:p>
                    <a:p>
                      <a:endParaRPr lang="en-GB" sz="1200" dirty="0" smtClean="0">
                        <a:solidFill>
                          <a:srgbClr val="214F87"/>
                        </a:solidFill>
                      </a:endParaRPr>
                    </a:p>
                    <a:p>
                      <a:r>
                        <a:rPr lang="en-GB" sz="1200" i="1" dirty="0" smtClean="0">
                          <a:solidFill>
                            <a:srgbClr val="214F87"/>
                          </a:solidFill>
                        </a:rPr>
                        <a:t>[which customers</a:t>
                      </a:r>
                      <a:r>
                        <a:rPr lang="en-GB" sz="1200" i="1" baseline="0" dirty="0" smtClean="0">
                          <a:solidFill>
                            <a:srgbClr val="214F87"/>
                          </a:solidFill>
                        </a:rPr>
                        <a:t> and why]</a:t>
                      </a:r>
                      <a:endParaRPr lang="en-GB" sz="1200" i="1" dirty="0" smtClean="0">
                        <a:solidFill>
                          <a:srgbClr val="214F87"/>
                        </a:solidFill>
                      </a:endParaRPr>
                    </a:p>
                    <a:p>
                      <a:endParaRPr lang="en-GB" sz="1200" dirty="0" smtClean="0">
                        <a:solidFill>
                          <a:srgbClr val="214F87"/>
                        </a:solidFill>
                      </a:endParaRPr>
                    </a:p>
                  </a:txBody>
                  <a:tcPr/>
                </a:tc>
                <a:tc>
                  <a:txBody>
                    <a:bodyPr/>
                    <a:lstStyle/>
                    <a:p>
                      <a:r>
                        <a:rPr lang="en-GB" sz="1200" b="1" dirty="0" smtClean="0">
                          <a:solidFill>
                            <a:srgbClr val="214F87"/>
                          </a:solidFill>
                        </a:rPr>
                        <a:t>Drive value or lose</a:t>
                      </a:r>
                    </a:p>
                    <a:p>
                      <a:r>
                        <a:rPr lang="en-GB" sz="1200" b="0" dirty="0" smtClean="0">
                          <a:solidFill>
                            <a:srgbClr val="214F87"/>
                          </a:solidFill>
                        </a:rPr>
                        <a:t>Understand how to increase value</a:t>
                      </a:r>
                    </a:p>
                    <a:p>
                      <a:endParaRPr lang="en-GB" sz="1200" b="0" dirty="0" smtClean="0">
                        <a:solidFill>
                          <a:srgbClr val="214F87"/>
                        </a:solidFill>
                      </a:endParaRPr>
                    </a:p>
                    <a:p>
                      <a:endParaRPr lang="en-GB" sz="1200" b="0" dirty="0" smtClean="0">
                        <a:solidFill>
                          <a:srgbClr val="214F87"/>
                        </a:solidFill>
                      </a:endParaRPr>
                    </a:p>
                    <a:p>
                      <a:endParaRPr lang="en-GB" sz="1200" b="0"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solidFill>
                            <a:srgbClr val="214F87"/>
                          </a:solidFill>
                        </a:rPr>
                        <a:t>[which customers</a:t>
                      </a:r>
                      <a:r>
                        <a:rPr lang="en-GB" sz="1200" i="1" baseline="0" dirty="0" smtClean="0">
                          <a:solidFill>
                            <a:srgbClr val="214F87"/>
                          </a:solidFill>
                        </a:rPr>
                        <a:t> and why]</a:t>
                      </a:r>
                      <a:endParaRPr lang="en-GB" sz="1200" i="1" dirty="0" smtClean="0">
                        <a:solidFill>
                          <a:srgbClr val="214F87"/>
                        </a:solidFill>
                      </a:endParaRPr>
                    </a:p>
                    <a:p>
                      <a:endParaRPr lang="en-GB" sz="1200" b="0" dirty="0">
                        <a:solidFill>
                          <a:srgbClr val="214F87"/>
                        </a:solidFill>
                      </a:endParaRPr>
                    </a:p>
                  </a:txBody>
                  <a:tcPr>
                    <a:solidFill>
                      <a:srgbClr val="FFC000"/>
                    </a:solidFill>
                  </a:tcPr>
                </a:tc>
              </a:tr>
              <a:tr h="1687631">
                <a:tc vMerge="1">
                  <a:txBody>
                    <a:bodyPr/>
                    <a:lstStyle/>
                    <a:p>
                      <a:endParaRPr lang="en-GB" dirty="0"/>
                    </a:p>
                  </a:txBody>
                  <a:tcPr vert="vert270" anchor="ctr"/>
                </a:tc>
                <a:tc>
                  <a:txBody>
                    <a:bodyPr/>
                    <a:lstStyle/>
                    <a:p>
                      <a:pPr algn="ctr"/>
                      <a:r>
                        <a:rPr lang="en-GB" sz="1200" b="1" dirty="0" smtClean="0">
                          <a:solidFill>
                            <a:srgbClr val="214F87"/>
                          </a:solidFill>
                        </a:rPr>
                        <a:t>High</a:t>
                      </a:r>
                      <a:endParaRPr lang="en-GB" sz="1200" b="1" dirty="0">
                        <a:solidFill>
                          <a:srgbClr val="214F87"/>
                        </a:solidFill>
                      </a:endParaRPr>
                    </a:p>
                  </a:txBody>
                  <a:tcPr anchor="ctr"/>
                </a:tc>
                <a:tc>
                  <a:txBody>
                    <a:bodyPr/>
                    <a:lstStyle/>
                    <a:p>
                      <a:r>
                        <a:rPr lang="en-GB" sz="1200" b="1" dirty="0" smtClean="0">
                          <a:solidFill>
                            <a:schemeClr val="bg1"/>
                          </a:solidFill>
                        </a:rPr>
                        <a:t>At Risk</a:t>
                      </a:r>
                    </a:p>
                    <a:p>
                      <a:r>
                        <a:rPr lang="en-GB" sz="1200" b="0" dirty="0" smtClean="0">
                          <a:solidFill>
                            <a:schemeClr val="bg1"/>
                          </a:solidFill>
                        </a:rPr>
                        <a:t>Retention strategy required</a:t>
                      </a:r>
                      <a:endParaRPr lang="en-GB" sz="1200" dirty="0" smtClean="0">
                        <a:solidFill>
                          <a:schemeClr val="bg1"/>
                        </a:solidFill>
                      </a:endParaRPr>
                    </a:p>
                    <a:p>
                      <a:endParaRPr lang="en-GB" sz="1200" dirty="0" smtClean="0">
                        <a:solidFill>
                          <a:srgbClr val="214F87"/>
                        </a:solidFill>
                      </a:endParaRPr>
                    </a:p>
                    <a:p>
                      <a:endParaRPr lang="en-GB" sz="1200" dirty="0" smtClean="0">
                        <a:solidFill>
                          <a:srgbClr val="214F87"/>
                        </a:solidFill>
                      </a:endParaRPr>
                    </a:p>
                    <a:p>
                      <a:endParaRPr lang="en-GB" sz="1200"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solidFill>
                            <a:schemeClr val="bg1"/>
                          </a:solidFill>
                        </a:rPr>
                        <a:t>[which customers</a:t>
                      </a:r>
                      <a:r>
                        <a:rPr lang="en-GB" sz="1200" i="1" baseline="0" dirty="0" smtClean="0">
                          <a:solidFill>
                            <a:schemeClr val="bg1"/>
                          </a:solidFill>
                        </a:rPr>
                        <a:t> and why]</a:t>
                      </a:r>
                      <a:endParaRPr lang="en-GB" sz="1200" i="1" dirty="0" smtClean="0">
                        <a:solidFill>
                          <a:schemeClr val="bg1"/>
                        </a:solidFill>
                      </a:endParaRPr>
                    </a:p>
                    <a:p>
                      <a:endParaRPr lang="en-GB" sz="1200" dirty="0">
                        <a:solidFill>
                          <a:srgbClr val="214F87"/>
                        </a:solidFill>
                      </a:endParaRPr>
                    </a:p>
                  </a:txBody>
                  <a:tcPr>
                    <a:solidFill>
                      <a:srgbClr val="FF0000"/>
                    </a:solidFill>
                  </a:tcPr>
                </a:tc>
                <a:tc>
                  <a:txBody>
                    <a:bodyPr/>
                    <a:lstStyle/>
                    <a:p>
                      <a:r>
                        <a:rPr lang="en-GB" sz="1200" b="1" u="none" dirty="0" smtClean="0">
                          <a:solidFill>
                            <a:srgbClr val="214F87"/>
                          </a:solidFill>
                        </a:rPr>
                        <a:t>Focus</a:t>
                      </a:r>
                    </a:p>
                    <a:p>
                      <a:r>
                        <a:rPr lang="en-GB" sz="1200" dirty="0" smtClean="0">
                          <a:solidFill>
                            <a:srgbClr val="214F87"/>
                          </a:solidFill>
                        </a:rPr>
                        <a:t>Understand, Manage closely</a:t>
                      </a:r>
                    </a:p>
                    <a:p>
                      <a:endParaRPr lang="en-GB" sz="1200" dirty="0" smtClean="0">
                        <a:solidFill>
                          <a:srgbClr val="214F87"/>
                        </a:solidFill>
                      </a:endParaRPr>
                    </a:p>
                    <a:p>
                      <a:endParaRPr lang="en-GB" sz="1200" dirty="0" smtClean="0">
                        <a:solidFill>
                          <a:srgbClr val="214F87"/>
                        </a:solidFill>
                      </a:endParaRPr>
                    </a:p>
                    <a:p>
                      <a:endParaRPr lang="en-GB" sz="1200"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solidFill>
                            <a:srgbClr val="214F87"/>
                          </a:solidFill>
                        </a:rPr>
                        <a:t>[which customers</a:t>
                      </a:r>
                      <a:r>
                        <a:rPr lang="en-GB" sz="1200" i="1" baseline="0" dirty="0" smtClean="0">
                          <a:solidFill>
                            <a:srgbClr val="214F87"/>
                          </a:solidFill>
                        </a:rPr>
                        <a:t> and why]</a:t>
                      </a:r>
                      <a:endParaRPr lang="en-GB" sz="1200" i="1" dirty="0" smtClean="0">
                        <a:solidFill>
                          <a:srgbClr val="214F87"/>
                        </a:solidFill>
                      </a:endParaRPr>
                    </a:p>
                    <a:p>
                      <a:endParaRPr lang="en-GB" sz="1200" dirty="0" smtClean="0">
                        <a:solidFill>
                          <a:srgbClr val="214F87"/>
                        </a:solidFill>
                      </a:endParaRPr>
                    </a:p>
                  </a:txBody>
                  <a:tcPr>
                    <a:solidFill>
                      <a:srgbClr val="92D050"/>
                    </a:solidFill>
                  </a:tcPr>
                </a:tc>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7016" y="11663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707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88640"/>
            <a:ext cx="6624736" cy="707886"/>
          </a:xfrm>
          <a:prstGeom prst="rect">
            <a:avLst/>
          </a:prstGeom>
          <a:noFill/>
        </p:spPr>
        <p:txBody>
          <a:bodyPr wrap="square" rtlCol="0">
            <a:spAutoFit/>
          </a:bodyPr>
          <a:lstStyle/>
          <a:p>
            <a:r>
              <a:rPr lang="en-GB" sz="2000" b="1" dirty="0">
                <a:solidFill>
                  <a:srgbClr val="F9A763"/>
                </a:solidFill>
                <a:latin typeface="Century Gothic" pitchFamily="34" charset="0"/>
              </a:rPr>
              <a:t>Sales Plan (2) : Customer </a:t>
            </a:r>
            <a:r>
              <a:rPr lang="en-GB" sz="2000" b="1" dirty="0" smtClean="0">
                <a:solidFill>
                  <a:srgbClr val="F9A763"/>
                </a:solidFill>
                <a:latin typeface="Century Gothic" pitchFamily="34" charset="0"/>
              </a:rPr>
              <a:t>retention; Touch points and strategies for each customer segment </a:t>
            </a:r>
            <a:endParaRPr lang="en-GB" sz="2000" b="1" dirty="0">
              <a:solidFill>
                <a:srgbClr val="F9A763"/>
              </a:solidFill>
              <a:latin typeface="Century Gothic"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280863"/>
              </p:ext>
            </p:extLst>
          </p:nvPr>
        </p:nvGraphicFramePr>
        <p:xfrm>
          <a:off x="395536" y="1052736"/>
          <a:ext cx="8496944" cy="4751339"/>
        </p:xfrm>
        <a:graphic>
          <a:graphicData uri="http://schemas.openxmlformats.org/drawingml/2006/table">
            <a:tbl>
              <a:tblPr firstRow="1" bandRow="1">
                <a:tableStyleId>{5C22544A-7EE6-4342-B048-85BDC9FD1C3A}</a:tableStyleId>
              </a:tblPr>
              <a:tblGrid>
                <a:gridCol w="1440160"/>
                <a:gridCol w="1800200"/>
                <a:gridCol w="1728192"/>
                <a:gridCol w="1800200"/>
                <a:gridCol w="1728192"/>
              </a:tblGrid>
              <a:tr h="286019">
                <a:tc>
                  <a:txBody>
                    <a:bodyPr/>
                    <a:lstStyle/>
                    <a:p>
                      <a:pPr algn="ctr"/>
                      <a:r>
                        <a:rPr lang="en-GB" sz="1100" dirty="0" smtClean="0"/>
                        <a:t>Touch Point</a:t>
                      </a:r>
                      <a:endParaRPr lang="en-GB" sz="1100" dirty="0"/>
                    </a:p>
                  </a:txBody>
                  <a:tcPr/>
                </a:tc>
                <a:tc>
                  <a:txBody>
                    <a:bodyPr/>
                    <a:lstStyle/>
                    <a:p>
                      <a:pPr algn="ctr"/>
                      <a:r>
                        <a:rPr lang="en-GB" sz="1100" dirty="0" smtClean="0"/>
                        <a:t>One Offs</a:t>
                      </a:r>
                      <a:endParaRPr lang="en-GB" sz="1100" dirty="0"/>
                    </a:p>
                  </a:txBody>
                  <a:tcPr/>
                </a:tc>
                <a:tc>
                  <a:txBody>
                    <a:bodyPr/>
                    <a:lstStyle/>
                    <a:p>
                      <a:pPr algn="ctr"/>
                      <a:r>
                        <a:rPr lang="en-GB" sz="1100" dirty="0" smtClean="0"/>
                        <a:t>Drive Value or</a:t>
                      </a:r>
                      <a:r>
                        <a:rPr lang="en-GB" sz="1100" baseline="0" dirty="0" smtClean="0"/>
                        <a:t> Lose</a:t>
                      </a:r>
                      <a:endParaRPr lang="en-GB" sz="1100" dirty="0"/>
                    </a:p>
                  </a:txBody>
                  <a:tcPr/>
                </a:tc>
                <a:tc>
                  <a:txBody>
                    <a:bodyPr/>
                    <a:lstStyle/>
                    <a:p>
                      <a:pPr algn="ctr"/>
                      <a:r>
                        <a:rPr lang="en-GB" sz="1100" dirty="0" smtClean="0"/>
                        <a:t>At Risk</a:t>
                      </a:r>
                      <a:endParaRPr lang="en-GB" sz="1100" dirty="0"/>
                    </a:p>
                  </a:txBody>
                  <a:tcPr/>
                </a:tc>
                <a:tc>
                  <a:txBody>
                    <a:bodyPr/>
                    <a:lstStyle/>
                    <a:p>
                      <a:pPr algn="ctr"/>
                      <a:r>
                        <a:rPr lang="en-GB" sz="1100" dirty="0" smtClean="0"/>
                        <a:t>Focus</a:t>
                      </a:r>
                      <a:endParaRPr lang="en-GB" sz="1100" dirty="0"/>
                    </a:p>
                  </a:txBody>
                  <a:tcPr/>
                </a:tc>
              </a:tr>
              <a:tr h="352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214F87"/>
                          </a:solidFill>
                        </a:rPr>
                        <a:t>1 </a:t>
                      </a:r>
                      <a:r>
                        <a:rPr lang="en-GB" sz="1100" b="1" i="1" dirty="0" smtClean="0">
                          <a:solidFill>
                            <a:srgbClr val="214F87"/>
                          </a:solidFill>
                        </a:rPr>
                        <a:t>[</a:t>
                      </a:r>
                      <a:r>
                        <a:rPr lang="en-GB" sz="1100" b="1" i="1" dirty="0" err="1" smtClean="0">
                          <a:solidFill>
                            <a:srgbClr val="214F87"/>
                          </a:solidFill>
                        </a:rPr>
                        <a:t>eg</a:t>
                      </a:r>
                      <a:r>
                        <a:rPr lang="en-GB" sz="1100" b="1" i="1" baseline="0" dirty="0" smtClean="0">
                          <a:solidFill>
                            <a:srgbClr val="214F87"/>
                          </a:solidFill>
                        </a:rPr>
                        <a:t> initial sale]</a:t>
                      </a:r>
                      <a:endParaRPr lang="en-GB" sz="1100" b="1"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endParaRPr lang="en-GB" sz="1100" dirty="0">
                        <a:solidFill>
                          <a:srgbClr val="214F87"/>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1" dirty="0" smtClean="0">
                          <a:solidFill>
                            <a:srgbClr val="214F87"/>
                          </a:solidFill>
                        </a:rPr>
                        <a:t>[What</a:t>
                      </a:r>
                      <a:r>
                        <a:rPr lang="en-GB" sz="1100" i="1" baseline="0" dirty="0" smtClean="0">
                          <a:solidFill>
                            <a:srgbClr val="214F87"/>
                          </a:solidFill>
                        </a:rPr>
                        <a:t> should be done by whom in order to maximise value]</a:t>
                      </a:r>
                      <a:endParaRPr lang="en-GB" sz="1100" i="1" dirty="0" smtClean="0">
                        <a:solidFill>
                          <a:srgbClr val="214F87"/>
                        </a:solidFill>
                      </a:endParaRPr>
                    </a:p>
                    <a:p>
                      <a:endParaRPr lang="en-GB" sz="110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endParaRPr lang="en-GB" sz="1100" dirty="0">
                        <a:solidFill>
                          <a:srgbClr val="214F87"/>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i="1" dirty="0" smtClean="0">
                          <a:solidFill>
                            <a:srgbClr val="214F87"/>
                          </a:solidFill>
                        </a:rPr>
                        <a:t>[What</a:t>
                      </a:r>
                      <a:r>
                        <a:rPr lang="en-GB" sz="1100" i="1" baseline="0" dirty="0" smtClean="0">
                          <a:solidFill>
                            <a:srgbClr val="214F87"/>
                          </a:solidFill>
                        </a:rPr>
                        <a:t> should be done by whom in order to maximise value]</a:t>
                      </a:r>
                      <a:endParaRPr lang="en-GB" sz="1100" i="1" dirty="0" smtClean="0">
                        <a:solidFill>
                          <a:srgbClr val="214F87"/>
                        </a:solidFill>
                      </a:endParaRPr>
                    </a:p>
                    <a:p>
                      <a:endParaRPr lang="en-GB" sz="110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endParaRPr lang="en-GB" sz="1100" dirty="0">
                        <a:solidFill>
                          <a:srgbClr val="214F87"/>
                        </a:solidFill>
                      </a:endParaRPr>
                    </a:p>
                  </a:txBody>
                  <a:tcPr/>
                </a:tc>
              </a:tr>
              <a:tr h="3202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214F87"/>
                          </a:solidFill>
                        </a:rPr>
                        <a:t>2 [</a:t>
                      </a:r>
                      <a:r>
                        <a:rPr lang="en-GB" sz="1100" b="1" i="1" dirty="0" err="1" smtClean="0">
                          <a:solidFill>
                            <a:srgbClr val="214F87"/>
                          </a:solidFill>
                        </a:rPr>
                        <a:t>eg</a:t>
                      </a:r>
                      <a:r>
                        <a:rPr lang="en-GB" sz="1100" b="1" i="1" baseline="0" dirty="0" smtClean="0">
                          <a:solidFill>
                            <a:srgbClr val="214F87"/>
                          </a:solidFill>
                        </a:rPr>
                        <a:t> technical support query]</a:t>
                      </a:r>
                      <a:endParaRPr lang="en-GB" sz="1100" b="1"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endParaRPr lang="en-GB" sz="1100" dirty="0" smtClean="0">
                        <a:solidFill>
                          <a:srgbClr val="214F87"/>
                        </a:solidFill>
                      </a:endParaRPr>
                    </a:p>
                    <a:p>
                      <a:endParaRPr lang="en-GB" sz="1100" dirty="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endParaRPr lang="en-GB" sz="1100" dirty="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endParaRPr lang="en-GB" sz="1100" dirty="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endParaRPr lang="en-GB" sz="1100" dirty="0">
                        <a:solidFill>
                          <a:srgbClr val="214F87"/>
                        </a:solidFill>
                      </a:endParaRPr>
                    </a:p>
                  </a:txBody>
                  <a:tcPr/>
                </a:tc>
              </a:tr>
              <a:tr h="5609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solidFill>
                            <a:srgbClr val="214F87"/>
                          </a:solidFill>
                        </a:rPr>
                        <a:t>3 ….</a:t>
                      </a: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214F87"/>
                        </a:solidFill>
                      </a:endParaRPr>
                    </a:p>
                  </a:txBody>
                  <a:tcPr/>
                </a:tc>
                <a:tc>
                  <a:txBody>
                    <a:bodyPr/>
                    <a:lstStyle/>
                    <a:p>
                      <a:r>
                        <a:rPr lang="en-GB" sz="1100" i="1" dirty="0" smtClean="0">
                          <a:solidFill>
                            <a:srgbClr val="214F87"/>
                          </a:solidFill>
                        </a:rPr>
                        <a:t>[What</a:t>
                      </a:r>
                      <a:r>
                        <a:rPr lang="en-GB" sz="1100" i="1" baseline="0" dirty="0" smtClean="0">
                          <a:solidFill>
                            <a:srgbClr val="214F87"/>
                          </a:solidFill>
                        </a:rPr>
                        <a:t> should be done by whom in order to maximise value]</a:t>
                      </a:r>
                    </a:p>
                    <a:p>
                      <a:endParaRPr lang="en-GB" sz="1100" i="1" baseline="0" dirty="0" smtClean="0">
                        <a:solidFill>
                          <a:srgbClr val="214F87"/>
                        </a:solidFill>
                      </a:endParaRPr>
                    </a:p>
                    <a:p>
                      <a:r>
                        <a:rPr lang="en-GB" sz="1100" b="1" i="0" u="none" baseline="0" dirty="0" smtClean="0">
                          <a:solidFill>
                            <a:srgbClr val="214F87"/>
                          </a:solidFill>
                        </a:rPr>
                        <a:t>Measurements</a:t>
                      </a:r>
                    </a:p>
                    <a:p>
                      <a:endParaRPr lang="en-GB" sz="1100" b="1" i="0" u="none" baseline="0" dirty="0" smtClean="0">
                        <a:solidFill>
                          <a:srgbClr val="214F87"/>
                        </a:solidFill>
                      </a:endParaRPr>
                    </a:p>
                    <a:p>
                      <a:r>
                        <a:rPr lang="en-GB" sz="1100" b="1" i="0" u="none" baseline="0" dirty="0" smtClean="0">
                          <a:solidFill>
                            <a:srgbClr val="214F87"/>
                          </a:solidFill>
                        </a:rPr>
                        <a:t>Targets</a:t>
                      </a:r>
                      <a:endParaRPr lang="en-GB" sz="1100" b="1" i="0" u="none" dirty="0" smtClean="0">
                        <a:solidFill>
                          <a:srgbClr val="214F87"/>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214F87"/>
                        </a:solidFill>
                      </a:endParaRPr>
                    </a:p>
                  </a:txBody>
                  <a:tcPr/>
                </a:tc>
              </a:tr>
            </a:tbl>
          </a:graphicData>
        </a:graphic>
      </p:graphicFrame>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7016" y="11663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565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88640"/>
            <a:ext cx="6624736" cy="707886"/>
          </a:xfrm>
          <a:prstGeom prst="rect">
            <a:avLst/>
          </a:prstGeom>
          <a:noFill/>
        </p:spPr>
        <p:txBody>
          <a:bodyPr wrap="square" rtlCol="0">
            <a:spAutoFit/>
          </a:bodyPr>
          <a:lstStyle/>
          <a:p>
            <a:r>
              <a:rPr lang="en-GB" sz="2000" b="1" dirty="0">
                <a:solidFill>
                  <a:srgbClr val="F9A763"/>
                </a:solidFill>
                <a:latin typeface="Century Gothic" pitchFamily="34" charset="0"/>
              </a:rPr>
              <a:t>Sales Plan (2) : Customer </a:t>
            </a:r>
            <a:r>
              <a:rPr lang="en-GB" sz="2000" b="1" dirty="0" smtClean="0">
                <a:solidFill>
                  <a:srgbClr val="F9A763"/>
                </a:solidFill>
                <a:latin typeface="Century Gothic" pitchFamily="34" charset="0"/>
              </a:rPr>
              <a:t>retention; </a:t>
            </a:r>
            <a:r>
              <a:rPr lang="en-GB" sz="2000" b="1" dirty="0">
                <a:solidFill>
                  <a:srgbClr val="F9A763"/>
                </a:solidFill>
                <a:latin typeface="Century Gothic" pitchFamily="34" charset="0"/>
              </a:rPr>
              <a:t>Using the measurements to manage the sales process</a:t>
            </a:r>
            <a:endParaRPr lang="en-GB" sz="2400" b="1" dirty="0">
              <a:solidFill>
                <a:srgbClr val="F9A763"/>
              </a:solidFill>
              <a:latin typeface="Century Gothic"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7016" y="11663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4103559668"/>
              </p:ext>
            </p:extLst>
          </p:nvPr>
        </p:nvGraphicFramePr>
        <p:xfrm>
          <a:off x="467544" y="980728"/>
          <a:ext cx="8157596" cy="4896547"/>
        </p:xfrm>
        <a:graphic>
          <a:graphicData uri="http://schemas.openxmlformats.org/drawingml/2006/table">
            <a:tbl>
              <a:tblPr firstRow="1" bandRow="1">
                <a:tableStyleId>{5C22544A-7EE6-4342-B048-85BDC9FD1C3A}</a:tableStyleId>
              </a:tblPr>
              <a:tblGrid>
                <a:gridCol w="576064"/>
                <a:gridCol w="1406686"/>
                <a:gridCol w="2106712"/>
                <a:gridCol w="2034067"/>
                <a:gridCol w="2034067"/>
              </a:tblGrid>
              <a:tr h="448371">
                <a:tc rowSpan="2" gridSpan="2">
                  <a:txBody>
                    <a:bodyPr/>
                    <a:lstStyle/>
                    <a:p>
                      <a:endParaRPr lang="en-GB" sz="1200" dirty="0"/>
                    </a:p>
                  </a:txBody>
                  <a:tcPr/>
                </a:tc>
                <a:tc rowSpan="2" hMerge="1">
                  <a:txBody>
                    <a:bodyPr/>
                    <a:lstStyle/>
                    <a:p>
                      <a:endParaRPr lang="en-GB" dirty="0"/>
                    </a:p>
                  </a:txBody>
                  <a:tcPr/>
                </a:tc>
                <a:tc gridSpan="3">
                  <a:txBody>
                    <a:bodyPr/>
                    <a:lstStyle/>
                    <a:p>
                      <a:pPr algn="ctr"/>
                      <a:r>
                        <a:rPr lang="en-GB" sz="1200" dirty="0" smtClean="0"/>
                        <a:t>Who</a:t>
                      </a:r>
                      <a:endParaRPr lang="en-GB" sz="1200" dirty="0"/>
                    </a:p>
                  </a:txBody>
                  <a:tcPr/>
                </a:tc>
                <a:tc hMerge="1">
                  <a:txBody>
                    <a:bodyPr/>
                    <a:lstStyle/>
                    <a:p>
                      <a:endParaRPr lang="en-GB" dirty="0"/>
                    </a:p>
                  </a:txBody>
                  <a:tcPr/>
                </a:tc>
                <a:tc hMerge="1">
                  <a:txBody>
                    <a:bodyPr/>
                    <a:lstStyle/>
                    <a:p>
                      <a:endParaRPr lang="en-GB" dirty="0"/>
                    </a:p>
                  </a:txBody>
                  <a:tcPr/>
                </a:tc>
              </a:tr>
              <a:tr h="747284">
                <a:tc gridSpan="2" vMerge="1">
                  <a:txBody>
                    <a:bodyPr/>
                    <a:lstStyle/>
                    <a:p>
                      <a:pPr algn="ctr"/>
                      <a:endParaRPr lang="en-GB" b="1" dirty="0">
                        <a:solidFill>
                          <a:srgbClr val="214F87"/>
                        </a:solidFill>
                      </a:endParaRPr>
                    </a:p>
                  </a:txBody>
                  <a:tcPr vert="vert270" anchor="ctr"/>
                </a:tc>
                <a:tc hMerge="1" vMerge="1">
                  <a:txBody>
                    <a:bodyPr/>
                    <a:lstStyle/>
                    <a:p>
                      <a:endParaRPr lang="en-GB" dirty="0">
                        <a:solidFill>
                          <a:srgbClr val="214F87"/>
                        </a:solidFill>
                      </a:endParaRPr>
                    </a:p>
                  </a:txBody>
                  <a:tcPr/>
                </a:tc>
                <a:tc>
                  <a:txBody>
                    <a:bodyPr/>
                    <a:lstStyle/>
                    <a:p>
                      <a:pPr algn="ctr"/>
                      <a:r>
                        <a:rPr lang="en-GB" sz="1200" b="1" dirty="0" smtClean="0">
                          <a:solidFill>
                            <a:srgbClr val="214F87"/>
                          </a:solidFill>
                        </a:rPr>
                        <a:t>Customer</a:t>
                      </a:r>
                      <a:r>
                        <a:rPr lang="en-GB" sz="1200" b="1" baseline="0" dirty="0" smtClean="0">
                          <a:solidFill>
                            <a:srgbClr val="214F87"/>
                          </a:solidFill>
                        </a:rPr>
                        <a:t> Service Person/ Account Manager</a:t>
                      </a:r>
                      <a:endParaRPr lang="en-GB" sz="1200" b="1" dirty="0">
                        <a:solidFill>
                          <a:srgbClr val="214F87"/>
                        </a:solidFill>
                      </a:endParaRPr>
                    </a:p>
                  </a:txBody>
                  <a:tcPr anchor="ctr"/>
                </a:tc>
                <a:tc>
                  <a:txBody>
                    <a:bodyPr/>
                    <a:lstStyle/>
                    <a:p>
                      <a:pPr algn="ctr"/>
                      <a:r>
                        <a:rPr lang="en-GB" sz="1200" b="1" dirty="0" smtClean="0">
                          <a:solidFill>
                            <a:srgbClr val="214F87"/>
                          </a:solidFill>
                        </a:rPr>
                        <a:t>Team</a:t>
                      </a:r>
                      <a:endParaRPr lang="en-GB" sz="1200" b="1" dirty="0">
                        <a:solidFill>
                          <a:srgbClr val="214F87"/>
                        </a:solidFill>
                      </a:endParaRPr>
                    </a:p>
                  </a:txBody>
                  <a:tcPr anchor="ctr"/>
                </a:tc>
                <a:tc>
                  <a:txBody>
                    <a:bodyPr/>
                    <a:lstStyle/>
                    <a:p>
                      <a:pPr algn="ctr"/>
                      <a:r>
                        <a:rPr lang="en-GB" sz="1200" b="1" dirty="0" smtClean="0">
                          <a:solidFill>
                            <a:srgbClr val="214F87"/>
                          </a:solidFill>
                        </a:rPr>
                        <a:t>Company</a:t>
                      </a:r>
                      <a:endParaRPr lang="en-GB" sz="1200" b="1" dirty="0">
                        <a:solidFill>
                          <a:srgbClr val="214F87"/>
                        </a:solidFill>
                      </a:endParaRPr>
                    </a:p>
                  </a:txBody>
                  <a:tcPr anchor="ctr"/>
                </a:tc>
              </a:tr>
              <a:tr h="1233631">
                <a:tc rowSpan="3">
                  <a:txBody>
                    <a:bodyPr/>
                    <a:lstStyle/>
                    <a:p>
                      <a:pPr algn="ctr"/>
                      <a:r>
                        <a:rPr lang="en-GB" sz="1200" b="1" dirty="0" smtClean="0">
                          <a:solidFill>
                            <a:schemeClr val="bg1"/>
                          </a:solidFill>
                        </a:rPr>
                        <a:t>Frequency</a:t>
                      </a:r>
                      <a:endParaRPr lang="en-GB" sz="1200" b="1" dirty="0">
                        <a:solidFill>
                          <a:schemeClr val="bg1"/>
                        </a:solidFill>
                      </a:endParaRPr>
                    </a:p>
                  </a:txBody>
                  <a:tcPr vert="vert270" anchor="ctr">
                    <a:solidFill>
                      <a:schemeClr val="accent1"/>
                    </a:solidFill>
                  </a:tcPr>
                </a:tc>
                <a:tc>
                  <a:txBody>
                    <a:bodyPr/>
                    <a:lstStyle/>
                    <a:p>
                      <a:pPr algn="ctr"/>
                      <a:r>
                        <a:rPr lang="en-GB" sz="1200" b="1" dirty="0" smtClean="0">
                          <a:solidFill>
                            <a:srgbClr val="214F87"/>
                          </a:solidFill>
                        </a:rPr>
                        <a:t>Weekly</a:t>
                      </a:r>
                      <a:endParaRPr lang="en-GB" sz="1200" b="1" dirty="0">
                        <a:solidFill>
                          <a:srgbClr val="214F87"/>
                        </a:solidFill>
                      </a:endParaRPr>
                    </a:p>
                  </a:txBody>
                  <a:tcPr anchor="ctr"/>
                </a:tc>
                <a:tc>
                  <a:txBody>
                    <a:bodyPr/>
                    <a:lstStyle/>
                    <a:p>
                      <a:r>
                        <a:rPr lang="en-GB" sz="1000" i="1" dirty="0" smtClean="0">
                          <a:solidFill>
                            <a:srgbClr val="214F87"/>
                          </a:solidFill>
                        </a:rPr>
                        <a:t>[who does what with each measurement</a:t>
                      </a:r>
                      <a:r>
                        <a:rPr lang="en-GB" sz="1000" i="1" baseline="0" dirty="0" smtClean="0">
                          <a:solidFill>
                            <a:srgbClr val="214F87"/>
                          </a:solidFill>
                        </a:rPr>
                        <a:t> to ensure that performance is improved]</a:t>
                      </a:r>
                      <a:endParaRPr lang="en-GB" sz="1000" i="1" dirty="0" smtClean="0">
                        <a:solidFill>
                          <a:srgbClr val="214F87"/>
                        </a:solidFill>
                      </a:endParaRPr>
                    </a:p>
                    <a:p>
                      <a:endParaRPr lang="en-GB" sz="1000" dirty="0" smtClean="0">
                        <a:solidFill>
                          <a:srgbClr val="214F87"/>
                        </a:solidFill>
                      </a:endParaRPr>
                    </a:p>
                    <a:p>
                      <a:endParaRPr lang="en-GB" sz="1000" dirty="0">
                        <a:solidFill>
                          <a:srgbClr val="214F87"/>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i="1" dirty="0" smtClean="0">
                          <a:solidFill>
                            <a:srgbClr val="214F87"/>
                          </a:solidFill>
                        </a:rPr>
                        <a:t>[who does what with each measurement</a:t>
                      </a:r>
                      <a:r>
                        <a:rPr lang="en-GB" sz="1000" i="1" baseline="0" dirty="0" smtClean="0">
                          <a:solidFill>
                            <a:srgbClr val="214F87"/>
                          </a:solidFill>
                        </a:rPr>
                        <a:t> to ensure that performance is improved]</a:t>
                      </a:r>
                      <a:endParaRPr lang="en-GB" sz="1000" i="1" dirty="0" smtClean="0">
                        <a:solidFill>
                          <a:srgbClr val="214F87"/>
                        </a:solidFill>
                      </a:endParaRPr>
                    </a:p>
                    <a:p>
                      <a:endParaRPr lang="en-GB" sz="1000" dirty="0">
                        <a:solidFill>
                          <a:srgbClr val="214F87"/>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i="1" dirty="0" smtClean="0">
                          <a:solidFill>
                            <a:srgbClr val="214F87"/>
                          </a:solidFill>
                        </a:rPr>
                        <a:t>[who does what with each measurement</a:t>
                      </a:r>
                      <a:r>
                        <a:rPr lang="en-GB" sz="1000" i="1" baseline="0" dirty="0" smtClean="0">
                          <a:solidFill>
                            <a:srgbClr val="214F87"/>
                          </a:solidFill>
                        </a:rPr>
                        <a:t> to ensure that performance is improved]</a:t>
                      </a:r>
                      <a:endParaRPr lang="en-GB" sz="1000" i="1" dirty="0" smtClean="0">
                        <a:solidFill>
                          <a:srgbClr val="214F87"/>
                        </a:solidFill>
                      </a:endParaRPr>
                    </a:p>
                    <a:p>
                      <a:endParaRPr lang="en-GB" sz="1000" dirty="0">
                        <a:solidFill>
                          <a:srgbClr val="214F87"/>
                        </a:solidFill>
                      </a:endParaRPr>
                    </a:p>
                  </a:txBody>
                  <a:tcPr/>
                </a:tc>
              </a:tr>
              <a:tr h="1233630">
                <a:tc vMerge="1">
                  <a:txBody>
                    <a:bodyPr/>
                    <a:lstStyle/>
                    <a:p>
                      <a:endParaRPr lang="en-GB" dirty="0"/>
                    </a:p>
                  </a:txBody>
                  <a:tcPr vert="vert270" anchor="ctr"/>
                </a:tc>
                <a:tc>
                  <a:txBody>
                    <a:bodyPr/>
                    <a:lstStyle/>
                    <a:p>
                      <a:pPr algn="ctr"/>
                      <a:r>
                        <a:rPr lang="en-GB" sz="1200" b="1" dirty="0" smtClean="0">
                          <a:solidFill>
                            <a:srgbClr val="214F87"/>
                          </a:solidFill>
                        </a:rPr>
                        <a:t>Monthly</a:t>
                      </a:r>
                      <a:endParaRPr lang="en-GB" sz="1200" b="1" dirty="0">
                        <a:solidFill>
                          <a:srgbClr val="214F87"/>
                        </a:solidFill>
                      </a:endParaRPr>
                    </a:p>
                  </a:txBody>
                  <a:tcPr anchor="ctr"/>
                </a:tc>
                <a:tc>
                  <a:txBody>
                    <a:bodyPr/>
                    <a:lstStyle/>
                    <a:p>
                      <a:r>
                        <a:rPr lang="en-GB" sz="1000" dirty="0" smtClean="0">
                          <a:solidFill>
                            <a:srgbClr val="214F87"/>
                          </a:solidFill>
                        </a:rPr>
                        <a:t>…</a:t>
                      </a:r>
                    </a:p>
                    <a:p>
                      <a:endParaRPr lang="en-GB" sz="1000" dirty="0" smtClean="0">
                        <a:solidFill>
                          <a:srgbClr val="214F87"/>
                        </a:solidFill>
                      </a:endParaRPr>
                    </a:p>
                    <a:p>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r>
              <a:tr h="1233631">
                <a:tc vMerge="1">
                  <a:txBody>
                    <a:bodyPr/>
                    <a:lstStyle/>
                    <a:p>
                      <a:endParaRPr lang="en-GB" dirty="0"/>
                    </a:p>
                  </a:txBody>
                  <a:tcPr vert="vert270" anchor="ctr"/>
                </a:tc>
                <a:tc>
                  <a:txBody>
                    <a:bodyPr/>
                    <a:lstStyle/>
                    <a:p>
                      <a:pPr algn="ctr"/>
                      <a:r>
                        <a:rPr lang="en-GB" sz="1200" b="1" dirty="0" smtClean="0">
                          <a:solidFill>
                            <a:srgbClr val="214F87"/>
                          </a:solidFill>
                        </a:rPr>
                        <a:t>Quarterly</a:t>
                      </a:r>
                      <a:endParaRPr lang="en-GB" sz="1200" b="1" dirty="0">
                        <a:solidFill>
                          <a:srgbClr val="214F87"/>
                        </a:solidFill>
                      </a:endParaRPr>
                    </a:p>
                  </a:txBody>
                  <a:tcPr anchor="ctr"/>
                </a:tc>
                <a:tc>
                  <a:txBody>
                    <a:bodyPr/>
                    <a:lstStyle/>
                    <a:p>
                      <a:r>
                        <a:rPr lang="en-GB" sz="1000" dirty="0" smtClean="0">
                          <a:solidFill>
                            <a:srgbClr val="214F87"/>
                          </a:solidFill>
                        </a:rPr>
                        <a:t>…</a:t>
                      </a:r>
                    </a:p>
                    <a:p>
                      <a:endParaRPr lang="en-GB" sz="1000" dirty="0" smtClean="0">
                        <a:solidFill>
                          <a:srgbClr val="214F87"/>
                        </a:solidFill>
                      </a:endParaRPr>
                    </a:p>
                    <a:p>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c>
                  <a:txBody>
                    <a:bodyPr/>
                    <a:lstStyle/>
                    <a:p>
                      <a:r>
                        <a:rPr lang="en-GB" sz="1000" dirty="0" smtClean="0">
                          <a:solidFill>
                            <a:srgbClr val="214F87"/>
                          </a:solidFill>
                        </a:rPr>
                        <a:t>…</a:t>
                      </a:r>
                      <a:endParaRPr lang="en-GB" sz="1000" dirty="0">
                        <a:solidFill>
                          <a:srgbClr val="214F87"/>
                        </a:solidFill>
                      </a:endParaRPr>
                    </a:p>
                  </a:txBody>
                  <a:tcPr/>
                </a:tc>
              </a:tr>
            </a:tbl>
          </a:graphicData>
        </a:graphic>
      </p:graphicFrame>
    </p:spTree>
    <p:extLst>
      <p:ext uri="{BB962C8B-B14F-4D97-AF65-F5344CB8AC3E}">
        <p14:creationId xmlns:p14="http://schemas.microsoft.com/office/powerpoint/2010/main" val="2256564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7128792" cy="1015663"/>
          </a:xfrm>
          <a:prstGeom prst="rect">
            <a:avLst/>
          </a:prstGeom>
          <a:noFill/>
        </p:spPr>
        <p:txBody>
          <a:bodyPr wrap="square" rtlCol="0">
            <a:spAutoFit/>
          </a:bodyPr>
          <a:lstStyle/>
          <a:p>
            <a:r>
              <a:rPr lang="en-GB" sz="2000" b="1" dirty="0" smtClean="0">
                <a:solidFill>
                  <a:srgbClr val="F9A763"/>
                </a:solidFill>
                <a:latin typeface="Century Gothic" pitchFamily="34" charset="0"/>
              </a:rPr>
              <a:t>Operations Plan – (out of scope as it is company specific, but some things to think about which may be helpful…)</a:t>
            </a:r>
            <a:endParaRPr lang="en-GB" sz="2400" b="1" dirty="0">
              <a:solidFill>
                <a:srgbClr val="F9A763"/>
              </a:solidFill>
              <a:latin typeface="Century Gothic" pitchFamily="34" charset="0"/>
            </a:endParaRPr>
          </a:p>
        </p:txBody>
      </p:sp>
      <p:sp>
        <p:nvSpPr>
          <p:cNvPr id="5" name="TextBox 4"/>
          <p:cNvSpPr txBox="1"/>
          <p:nvPr/>
        </p:nvSpPr>
        <p:spPr>
          <a:xfrm>
            <a:off x="395536" y="1556792"/>
            <a:ext cx="2069466" cy="1368152"/>
          </a:xfrm>
          <a:prstGeom prst="rect">
            <a:avLst/>
          </a:prstGeom>
          <a:solidFill>
            <a:srgbClr val="214F87"/>
          </a:solidFill>
        </p:spPr>
        <p:txBody>
          <a:bodyPr wrap="square" rtlCol="0" anchor="ctr">
            <a:noAutofit/>
          </a:bodyPr>
          <a:lstStyle/>
          <a:p>
            <a:r>
              <a:rPr lang="en-GB" sz="1200" b="1" dirty="0" smtClean="0">
                <a:solidFill>
                  <a:schemeClr val="bg1"/>
                </a:solidFill>
              </a:rPr>
              <a:t>Defining the parameters that operations will need to work to</a:t>
            </a:r>
            <a:endParaRPr lang="en-GB" sz="1200" b="1" dirty="0">
              <a:solidFill>
                <a:schemeClr val="bg1"/>
              </a:solidFill>
            </a:endParaRPr>
          </a:p>
        </p:txBody>
      </p:sp>
      <p:sp>
        <p:nvSpPr>
          <p:cNvPr id="6" name="TextBox 5"/>
          <p:cNvSpPr txBox="1"/>
          <p:nvPr/>
        </p:nvSpPr>
        <p:spPr>
          <a:xfrm>
            <a:off x="2699792" y="1566084"/>
            <a:ext cx="6120680" cy="1358860"/>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Products/services to be produced</a:t>
            </a:r>
          </a:p>
          <a:p>
            <a:pPr marL="171450" indent="-171450">
              <a:buFont typeface="Arial" panose="020B0604020202020204" pitchFamily="34" charset="0"/>
              <a:buChar char="•"/>
            </a:pPr>
            <a:r>
              <a:rPr lang="en-GB" sz="1200" i="1" dirty="0" smtClean="0">
                <a:solidFill>
                  <a:srgbClr val="214F87"/>
                </a:solidFill>
              </a:rPr>
              <a:t>Quantity of output per period of time to be achieved to meet demand</a:t>
            </a:r>
          </a:p>
          <a:p>
            <a:pPr marL="171450" indent="-171450">
              <a:buFont typeface="Arial" panose="020B0604020202020204" pitchFamily="34" charset="0"/>
              <a:buChar char="•"/>
            </a:pPr>
            <a:r>
              <a:rPr lang="en-GB" sz="1200" i="1" dirty="0" smtClean="0">
                <a:solidFill>
                  <a:srgbClr val="214F87"/>
                </a:solidFill>
              </a:rPr>
              <a:t>Variability in quantity of output per period of time to be coped with</a:t>
            </a:r>
          </a:p>
          <a:p>
            <a:pPr marL="171450" indent="-171450">
              <a:buFont typeface="Arial" panose="020B0604020202020204" pitchFamily="34" charset="0"/>
              <a:buChar char="•"/>
            </a:pPr>
            <a:r>
              <a:rPr lang="en-GB" sz="1200" i="1" dirty="0" smtClean="0">
                <a:solidFill>
                  <a:srgbClr val="214F87"/>
                </a:solidFill>
              </a:rPr>
              <a:t>Degree of standardisation expected/flexibility required</a:t>
            </a:r>
          </a:p>
          <a:p>
            <a:pPr marL="171450" indent="-171450">
              <a:buFont typeface="Arial" panose="020B0604020202020204" pitchFamily="34" charset="0"/>
              <a:buChar char="•"/>
            </a:pPr>
            <a:r>
              <a:rPr lang="en-GB" sz="1200" i="1" dirty="0" smtClean="0">
                <a:solidFill>
                  <a:srgbClr val="214F87"/>
                </a:solidFill>
              </a:rPr>
              <a:t>Capacity constraints</a:t>
            </a:r>
          </a:p>
          <a:p>
            <a:pPr marL="171450" indent="-171450">
              <a:buFont typeface="Arial" panose="020B0604020202020204" pitchFamily="34" charset="0"/>
              <a:buChar char="•"/>
            </a:pPr>
            <a:r>
              <a:rPr lang="en-GB" sz="1200" i="1" dirty="0" smtClean="0">
                <a:solidFill>
                  <a:srgbClr val="214F87"/>
                </a:solidFill>
              </a:rPr>
              <a:t>Expected utilisation rates</a:t>
            </a:r>
          </a:p>
          <a:p>
            <a:pPr marL="171450" indent="-171450">
              <a:buFont typeface="Arial" panose="020B0604020202020204" pitchFamily="34" charset="0"/>
              <a:buChar char="•"/>
            </a:pPr>
            <a:r>
              <a:rPr lang="en-GB" sz="1200" i="1" dirty="0">
                <a:solidFill>
                  <a:srgbClr val="214F87"/>
                </a:solidFill>
              </a:rPr>
              <a:t>Quality requirements and </a:t>
            </a:r>
            <a:r>
              <a:rPr lang="en-GB" sz="1200" i="1" dirty="0" smtClean="0">
                <a:solidFill>
                  <a:srgbClr val="214F87"/>
                </a:solidFill>
              </a:rPr>
              <a:t>approach</a:t>
            </a:r>
          </a:p>
          <a:p>
            <a:pPr marL="171450" indent="-171450">
              <a:buFont typeface="Arial" panose="020B0604020202020204" pitchFamily="34" charset="0"/>
              <a:buChar char="•"/>
            </a:pPr>
            <a:endParaRPr lang="en-GB" sz="1200" dirty="0" smtClean="0">
              <a:solidFill>
                <a:srgbClr val="214F87"/>
              </a:solidFill>
            </a:endParaRPr>
          </a:p>
        </p:txBody>
      </p:sp>
      <p:sp>
        <p:nvSpPr>
          <p:cNvPr id="7" name="TextBox 6"/>
          <p:cNvSpPr txBox="1"/>
          <p:nvPr/>
        </p:nvSpPr>
        <p:spPr>
          <a:xfrm>
            <a:off x="395536" y="2996952"/>
            <a:ext cx="2069466" cy="428907"/>
          </a:xfrm>
          <a:prstGeom prst="rect">
            <a:avLst/>
          </a:prstGeom>
          <a:solidFill>
            <a:srgbClr val="214F87"/>
          </a:solidFill>
        </p:spPr>
        <p:txBody>
          <a:bodyPr wrap="square" rtlCol="0" anchor="ctr">
            <a:noAutofit/>
          </a:bodyPr>
          <a:lstStyle/>
          <a:p>
            <a:r>
              <a:rPr lang="en-GB" sz="1200" b="1" dirty="0" smtClean="0">
                <a:solidFill>
                  <a:schemeClr val="bg1"/>
                </a:solidFill>
              </a:rPr>
              <a:t>Order winners versus order qualifiers</a:t>
            </a:r>
            <a:endParaRPr lang="en-GB" sz="1200" b="1" dirty="0">
              <a:solidFill>
                <a:schemeClr val="bg1"/>
              </a:solidFill>
            </a:endParaRPr>
          </a:p>
        </p:txBody>
      </p:sp>
      <p:sp>
        <p:nvSpPr>
          <p:cNvPr id="8" name="TextBox 7"/>
          <p:cNvSpPr txBox="1"/>
          <p:nvPr/>
        </p:nvSpPr>
        <p:spPr>
          <a:xfrm>
            <a:off x="2690453" y="3006244"/>
            <a:ext cx="6120680" cy="422757"/>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Things that will win us the business compared to the competitors</a:t>
            </a:r>
          </a:p>
          <a:p>
            <a:pPr marL="171450" indent="-171450">
              <a:buFont typeface="Arial" panose="020B0604020202020204" pitchFamily="34" charset="0"/>
              <a:buChar char="•"/>
            </a:pPr>
            <a:r>
              <a:rPr lang="en-GB" sz="1200" i="1" dirty="0" smtClean="0">
                <a:solidFill>
                  <a:srgbClr val="214F87"/>
                </a:solidFill>
              </a:rPr>
              <a:t>Things that will lose use the business if we don’t have them (‘hygiene factors’)</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endParaRPr lang="en-GB" sz="1200" dirty="0" smtClean="0">
              <a:solidFill>
                <a:srgbClr val="214F87"/>
              </a:solidFill>
            </a:endParaRPr>
          </a:p>
        </p:txBody>
      </p:sp>
      <p:sp>
        <p:nvSpPr>
          <p:cNvPr id="9" name="TextBox 8"/>
          <p:cNvSpPr txBox="1"/>
          <p:nvPr/>
        </p:nvSpPr>
        <p:spPr>
          <a:xfrm>
            <a:off x="395536" y="3573016"/>
            <a:ext cx="2069466" cy="501962"/>
          </a:xfrm>
          <a:prstGeom prst="rect">
            <a:avLst/>
          </a:prstGeom>
          <a:solidFill>
            <a:srgbClr val="214F87"/>
          </a:solidFill>
        </p:spPr>
        <p:txBody>
          <a:bodyPr wrap="square" rtlCol="0" anchor="ctr">
            <a:noAutofit/>
          </a:bodyPr>
          <a:lstStyle/>
          <a:p>
            <a:r>
              <a:rPr lang="en-GB" sz="1200" b="1" dirty="0" smtClean="0">
                <a:solidFill>
                  <a:schemeClr val="bg1"/>
                </a:solidFill>
              </a:rPr>
              <a:t>Critical processes and equipment</a:t>
            </a:r>
            <a:endParaRPr lang="en-GB" sz="1200" b="1" dirty="0">
              <a:solidFill>
                <a:schemeClr val="bg1"/>
              </a:solidFill>
            </a:endParaRPr>
          </a:p>
        </p:txBody>
      </p:sp>
      <p:sp>
        <p:nvSpPr>
          <p:cNvPr id="10" name="TextBox 9"/>
          <p:cNvSpPr txBox="1"/>
          <p:nvPr/>
        </p:nvSpPr>
        <p:spPr>
          <a:xfrm>
            <a:off x="2681026" y="3582307"/>
            <a:ext cx="6120680" cy="494765"/>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Key processes</a:t>
            </a:r>
          </a:p>
          <a:p>
            <a:pPr marL="171450" indent="-171450">
              <a:buFont typeface="Arial" panose="020B0604020202020204" pitchFamily="34" charset="0"/>
              <a:buChar char="•"/>
            </a:pPr>
            <a:r>
              <a:rPr lang="en-GB" sz="1200" i="1" dirty="0" smtClean="0">
                <a:solidFill>
                  <a:srgbClr val="214F87"/>
                </a:solidFill>
              </a:rPr>
              <a:t>Key equipment and its replacement cycle</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endParaRPr lang="en-GB" sz="1200" dirty="0" smtClean="0">
              <a:solidFill>
                <a:srgbClr val="214F87"/>
              </a:solidFill>
            </a:endParaRPr>
          </a:p>
        </p:txBody>
      </p:sp>
      <p:sp>
        <p:nvSpPr>
          <p:cNvPr id="11" name="TextBox 10"/>
          <p:cNvSpPr txBox="1"/>
          <p:nvPr/>
        </p:nvSpPr>
        <p:spPr>
          <a:xfrm>
            <a:off x="395536" y="4221087"/>
            <a:ext cx="2069466" cy="794184"/>
          </a:xfrm>
          <a:prstGeom prst="rect">
            <a:avLst/>
          </a:prstGeom>
          <a:solidFill>
            <a:srgbClr val="214F87"/>
          </a:solidFill>
        </p:spPr>
        <p:txBody>
          <a:bodyPr wrap="square" rtlCol="0" anchor="ctr">
            <a:noAutofit/>
          </a:bodyPr>
          <a:lstStyle/>
          <a:p>
            <a:r>
              <a:rPr lang="en-GB" sz="1200" b="1" dirty="0" smtClean="0">
                <a:solidFill>
                  <a:schemeClr val="bg1"/>
                </a:solidFill>
              </a:rPr>
              <a:t>Inventory management</a:t>
            </a:r>
            <a:endParaRPr lang="en-GB" sz="1200" b="1" dirty="0">
              <a:solidFill>
                <a:schemeClr val="bg1"/>
              </a:solidFill>
            </a:endParaRPr>
          </a:p>
        </p:txBody>
      </p:sp>
      <p:sp>
        <p:nvSpPr>
          <p:cNvPr id="12" name="TextBox 11"/>
          <p:cNvSpPr txBox="1"/>
          <p:nvPr/>
        </p:nvSpPr>
        <p:spPr>
          <a:xfrm>
            <a:off x="2681026" y="4230379"/>
            <a:ext cx="6120680" cy="782797"/>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Stock levels and how they will be managed</a:t>
            </a:r>
          </a:p>
          <a:p>
            <a:pPr marL="628650" lvl="1" indent="-171450">
              <a:buFont typeface="Arial" panose="020B0604020202020204" pitchFamily="34" charset="0"/>
              <a:buChar char="•"/>
            </a:pPr>
            <a:r>
              <a:rPr lang="en-GB" sz="1200" i="1" dirty="0" smtClean="0">
                <a:solidFill>
                  <a:srgbClr val="214F87"/>
                </a:solidFill>
              </a:rPr>
              <a:t>Where the stock is (raw materials, work in progress, finished goods)</a:t>
            </a:r>
          </a:p>
          <a:p>
            <a:pPr marL="628650" lvl="1" indent="-171450">
              <a:buFont typeface="Arial" panose="020B0604020202020204" pitchFamily="34" charset="0"/>
              <a:buChar char="•"/>
            </a:pPr>
            <a:r>
              <a:rPr lang="en-GB" sz="1200" i="1" dirty="0" smtClean="0">
                <a:solidFill>
                  <a:srgbClr val="214F87"/>
                </a:solidFill>
              </a:rPr>
              <a:t>What sort of stock it is (demand anticipation, stock-out buffer, pipeline management </a:t>
            </a:r>
            <a:r>
              <a:rPr lang="en-GB" sz="1200" i="1" dirty="0" err="1" smtClean="0">
                <a:solidFill>
                  <a:srgbClr val="214F87"/>
                </a:solidFill>
              </a:rPr>
              <a:t>etc</a:t>
            </a:r>
            <a:r>
              <a:rPr lang="en-GB" sz="1200" i="1" dirty="0" smtClean="0">
                <a:solidFill>
                  <a:srgbClr val="214F87"/>
                </a:solidFill>
              </a:rPr>
              <a:t>)</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endParaRPr lang="en-GB" sz="1200" dirty="0" smtClean="0">
              <a:solidFill>
                <a:srgbClr val="214F87"/>
              </a:solidFill>
            </a:endParaRPr>
          </a:p>
        </p:txBody>
      </p:sp>
      <p:sp>
        <p:nvSpPr>
          <p:cNvPr id="13" name="TextBox 12"/>
          <p:cNvSpPr txBox="1"/>
          <p:nvPr/>
        </p:nvSpPr>
        <p:spPr>
          <a:xfrm>
            <a:off x="395536" y="5157192"/>
            <a:ext cx="2069466" cy="794184"/>
          </a:xfrm>
          <a:prstGeom prst="rect">
            <a:avLst/>
          </a:prstGeom>
          <a:solidFill>
            <a:srgbClr val="214F87"/>
          </a:solidFill>
        </p:spPr>
        <p:txBody>
          <a:bodyPr wrap="square" rtlCol="0" anchor="ctr">
            <a:noAutofit/>
          </a:bodyPr>
          <a:lstStyle/>
          <a:p>
            <a:r>
              <a:rPr lang="en-GB" sz="1200" b="1" dirty="0" smtClean="0">
                <a:solidFill>
                  <a:schemeClr val="bg1"/>
                </a:solidFill>
              </a:rPr>
              <a:t>Health and safety and Disaster Recovery</a:t>
            </a:r>
            <a:endParaRPr lang="en-GB" sz="1200" b="1" dirty="0">
              <a:solidFill>
                <a:schemeClr val="bg1"/>
              </a:solidFill>
            </a:endParaRPr>
          </a:p>
        </p:txBody>
      </p:sp>
      <p:sp>
        <p:nvSpPr>
          <p:cNvPr id="14" name="TextBox 13"/>
          <p:cNvSpPr txBox="1"/>
          <p:nvPr/>
        </p:nvSpPr>
        <p:spPr>
          <a:xfrm>
            <a:off x="2681026" y="5166484"/>
            <a:ext cx="6120680" cy="782797"/>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How will we ensure there is a safe system of work? How will we measure and monitor it?</a:t>
            </a:r>
          </a:p>
          <a:p>
            <a:pPr marL="171450" indent="-171450">
              <a:buFont typeface="Arial" panose="020B0604020202020204" pitchFamily="34" charset="0"/>
              <a:buChar char="•"/>
            </a:pPr>
            <a:r>
              <a:rPr lang="en-GB" sz="1200" i="1" dirty="0" smtClean="0">
                <a:solidFill>
                  <a:srgbClr val="214F87"/>
                </a:solidFill>
              </a:rPr>
              <a:t>How would we recover from a disaster that took down our operations?</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endParaRPr lang="en-GB" sz="1200" dirty="0" smtClean="0">
              <a:solidFill>
                <a:srgbClr val="214F87"/>
              </a:solidFill>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0258" y="383178"/>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25</a:t>
            </a:fld>
            <a:endParaRPr lang="en-GB" dirty="0"/>
          </a:p>
        </p:txBody>
      </p:sp>
    </p:spTree>
    <p:extLst>
      <p:ext uri="{BB962C8B-B14F-4D97-AF65-F5344CB8AC3E}">
        <p14:creationId xmlns:p14="http://schemas.microsoft.com/office/powerpoint/2010/main" val="1395230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Governance and Organisation Structure</a:t>
            </a:r>
            <a:endParaRPr lang="en-GB" sz="2400" b="1" dirty="0">
              <a:solidFill>
                <a:srgbClr val="F9A763"/>
              </a:solidFill>
              <a:latin typeface="Century Gothic" pitchFamily="34" charset="0"/>
            </a:endParaRPr>
          </a:p>
        </p:txBody>
      </p:sp>
      <p:sp>
        <p:nvSpPr>
          <p:cNvPr id="5" name="TextBox 4"/>
          <p:cNvSpPr txBox="1"/>
          <p:nvPr/>
        </p:nvSpPr>
        <p:spPr>
          <a:xfrm>
            <a:off x="414302" y="1556793"/>
            <a:ext cx="2069466" cy="498148"/>
          </a:xfrm>
          <a:prstGeom prst="rect">
            <a:avLst/>
          </a:prstGeom>
          <a:solidFill>
            <a:srgbClr val="214F87"/>
          </a:solidFill>
        </p:spPr>
        <p:txBody>
          <a:bodyPr wrap="square" rtlCol="0" anchor="ctr">
            <a:noAutofit/>
          </a:bodyPr>
          <a:lstStyle/>
          <a:p>
            <a:r>
              <a:rPr lang="en-GB" sz="1200" b="1" dirty="0" smtClean="0">
                <a:solidFill>
                  <a:schemeClr val="bg1"/>
                </a:solidFill>
              </a:rPr>
              <a:t>Key roles and responsibilities</a:t>
            </a:r>
            <a:endParaRPr lang="en-GB" sz="1200" b="1" dirty="0">
              <a:solidFill>
                <a:schemeClr val="bg1"/>
              </a:solidFill>
            </a:endParaRPr>
          </a:p>
        </p:txBody>
      </p:sp>
      <p:sp>
        <p:nvSpPr>
          <p:cNvPr id="6" name="TextBox 5"/>
          <p:cNvSpPr txBox="1"/>
          <p:nvPr/>
        </p:nvSpPr>
        <p:spPr>
          <a:xfrm>
            <a:off x="2699792" y="1566084"/>
            <a:ext cx="6120680" cy="494764"/>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Key roles and their responsibilities?</a:t>
            </a:r>
          </a:p>
          <a:p>
            <a:pPr marL="171450" indent="-171450">
              <a:buFont typeface="Arial" panose="020B0604020202020204" pitchFamily="34" charset="0"/>
              <a:buChar char="•"/>
            </a:pPr>
            <a:r>
              <a:rPr lang="en-GB" sz="1200" i="1" dirty="0" smtClean="0">
                <a:solidFill>
                  <a:srgbClr val="214F87"/>
                </a:solidFill>
              </a:rPr>
              <a:t>People filling their roles and their qualifications/ experience to do so?</a:t>
            </a:r>
          </a:p>
          <a:p>
            <a:pPr marL="171450" indent="-171450">
              <a:buFont typeface="Arial" panose="020B0604020202020204" pitchFamily="34" charset="0"/>
              <a:buChar char="•"/>
            </a:pPr>
            <a:endParaRPr lang="en-GB" sz="1200" dirty="0" smtClean="0">
              <a:solidFill>
                <a:srgbClr val="214F87"/>
              </a:solidFill>
            </a:endParaRPr>
          </a:p>
        </p:txBody>
      </p:sp>
      <p:graphicFrame>
        <p:nvGraphicFramePr>
          <p:cNvPr id="8" name="Diagram 7"/>
          <p:cNvGraphicFramePr/>
          <p:nvPr>
            <p:extLst>
              <p:ext uri="{D42A27DB-BD31-4B8C-83A1-F6EECF244321}">
                <p14:modId xmlns:p14="http://schemas.microsoft.com/office/powerpoint/2010/main" val="614008426"/>
              </p:ext>
            </p:extLst>
          </p:nvPr>
        </p:nvGraphicFramePr>
        <p:xfrm>
          <a:off x="2051720" y="2837160"/>
          <a:ext cx="4920208" cy="304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404963" y="2348880"/>
            <a:ext cx="2069466" cy="715649"/>
          </a:xfrm>
          <a:prstGeom prst="rect">
            <a:avLst/>
          </a:prstGeom>
          <a:solidFill>
            <a:srgbClr val="214F87"/>
          </a:solidFill>
        </p:spPr>
        <p:txBody>
          <a:bodyPr wrap="square" rtlCol="0" anchor="ctr">
            <a:noAutofit/>
          </a:bodyPr>
          <a:lstStyle/>
          <a:p>
            <a:r>
              <a:rPr lang="en-GB" sz="1200" b="1" dirty="0" smtClean="0">
                <a:solidFill>
                  <a:schemeClr val="bg1"/>
                </a:solidFill>
              </a:rPr>
              <a:t>Governance</a:t>
            </a:r>
            <a:endParaRPr lang="en-GB" sz="1200" b="1" dirty="0">
              <a:solidFill>
                <a:schemeClr val="bg1"/>
              </a:solidFill>
            </a:endParaRPr>
          </a:p>
        </p:txBody>
      </p:sp>
      <p:sp>
        <p:nvSpPr>
          <p:cNvPr id="10" name="TextBox 9"/>
          <p:cNvSpPr txBox="1"/>
          <p:nvPr/>
        </p:nvSpPr>
        <p:spPr>
          <a:xfrm>
            <a:off x="2690453" y="2358172"/>
            <a:ext cx="6120680" cy="710788"/>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What is the chain of command?</a:t>
            </a:r>
          </a:p>
          <a:p>
            <a:pPr marL="171450" indent="-171450">
              <a:buFont typeface="Arial" panose="020B0604020202020204" pitchFamily="34" charset="0"/>
              <a:buChar char="•"/>
            </a:pPr>
            <a:r>
              <a:rPr lang="en-GB" sz="1200" i="1" dirty="0" smtClean="0">
                <a:solidFill>
                  <a:srgbClr val="214F87"/>
                </a:solidFill>
              </a:rPr>
              <a:t>Board – role, members, secretariat, and meeting frequency?</a:t>
            </a:r>
          </a:p>
          <a:p>
            <a:pPr marL="171450" indent="-171450">
              <a:buFont typeface="Arial" panose="020B0604020202020204" pitchFamily="34" charset="0"/>
              <a:buChar char="•"/>
            </a:pPr>
            <a:r>
              <a:rPr lang="en-GB" sz="1200" i="1" dirty="0" smtClean="0">
                <a:solidFill>
                  <a:srgbClr val="214F87"/>
                </a:solidFill>
              </a:rPr>
              <a:t>Management team – role, members, secretariat, and meeting frequency?</a:t>
            </a:r>
          </a:p>
        </p:txBody>
      </p:sp>
      <p:pic>
        <p:nvPicPr>
          <p:cNvPr id="10242"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26</a:t>
            </a:fld>
            <a:endParaRPr lang="en-GB" dirty="0"/>
          </a:p>
        </p:txBody>
      </p:sp>
    </p:spTree>
    <p:extLst>
      <p:ext uri="{BB962C8B-B14F-4D97-AF65-F5344CB8AC3E}">
        <p14:creationId xmlns:p14="http://schemas.microsoft.com/office/powerpoint/2010/main" val="3369483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Financials (1): Profit and Loss</a:t>
            </a:r>
            <a:endParaRPr lang="en-GB" sz="2400" b="1" dirty="0">
              <a:solidFill>
                <a:srgbClr val="F9A763"/>
              </a:solidFill>
              <a:latin typeface="Century Gothic" pitchFamily="34" charset="0"/>
            </a:endParaRPr>
          </a:p>
        </p:txBody>
      </p:sp>
      <p:sp>
        <p:nvSpPr>
          <p:cNvPr id="5" name="TextBox 4"/>
          <p:cNvSpPr txBox="1"/>
          <p:nvPr/>
        </p:nvSpPr>
        <p:spPr>
          <a:xfrm>
            <a:off x="414302" y="1409353"/>
            <a:ext cx="2069466" cy="646595"/>
          </a:xfrm>
          <a:prstGeom prst="rect">
            <a:avLst/>
          </a:prstGeom>
          <a:solidFill>
            <a:srgbClr val="214F87"/>
          </a:solidFill>
        </p:spPr>
        <p:txBody>
          <a:bodyPr wrap="square" rtlCol="0" anchor="ctr">
            <a:noAutofit/>
          </a:bodyPr>
          <a:lstStyle/>
          <a:p>
            <a:r>
              <a:rPr lang="en-GB" sz="1200" b="1" dirty="0" smtClean="0">
                <a:solidFill>
                  <a:schemeClr val="bg1"/>
                </a:solidFill>
              </a:rPr>
              <a:t>See separate spreadsheet template for producing this</a:t>
            </a:r>
            <a:endParaRPr lang="en-GB" sz="1200" b="1" dirty="0">
              <a:solidFill>
                <a:schemeClr val="bg1"/>
              </a:solidFill>
            </a:endParaRPr>
          </a:p>
        </p:txBody>
      </p:sp>
      <p:sp>
        <p:nvSpPr>
          <p:cNvPr id="6" name="TextBox 5"/>
          <p:cNvSpPr txBox="1"/>
          <p:nvPr/>
        </p:nvSpPr>
        <p:spPr>
          <a:xfrm>
            <a:off x="2699792" y="1418645"/>
            <a:ext cx="6120680" cy="642203"/>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High level results can be summarised here for presentational and completeness</a:t>
            </a:r>
          </a:p>
          <a:p>
            <a:pPr marL="171450" indent="-171450">
              <a:buFont typeface="Arial" panose="020B0604020202020204" pitchFamily="34" charset="0"/>
              <a:buChar char="•"/>
            </a:pPr>
            <a:endParaRPr lang="en-GB" sz="1200" dirty="0" smtClean="0">
              <a:solidFill>
                <a:srgbClr val="214F87"/>
              </a:solidFill>
            </a:endParaRPr>
          </a:p>
        </p:txBody>
      </p:sp>
      <p:sp>
        <p:nvSpPr>
          <p:cNvPr id="7" name="TextBox 6"/>
          <p:cNvSpPr txBox="1"/>
          <p:nvPr/>
        </p:nvSpPr>
        <p:spPr>
          <a:xfrm>
            <a:off x="414302" y="5674647"/>
            <a:ext cx="2069466" cy="352033"/>
          </a:xfrm>
          <a:prstGeom prst="rect">
            <a:avLst/>
          </a:prstGeom>
          <a:solidFill>
            <a:srgbClr val="214F87"/>
          </a:solidFill>
        </p:spPr>
        <p:txBody>
          <a:bodyPr wrap="square" rtlCol="0" anchor="ctr">
            <a:noAutofit/>
          </a:bodyPr>
          <a:lstStyle/>
          <a:p>
            <a:r>
              <a:rPr lang="en-GB" sz="1200" b="1" dirty="0" smtClean="0">
                <a:solidFill>
                  <a:schemeClr val="bg1"/>
                </a:solidFill>
              </a:rPr>
              <a:t>Break-even sales volume</a:t>
            </a:r>
            <a:endParaRPr lang="en-GB" sz="1200" b="1" dirty="0">
              <a:solidFill>
                <a:schemeClr val="bg1"/>
              </a:solidFill>
            </a:endParaRPr>
          </a:p>
        </p:txBody>
      </p:sp>
      <p:sp>
        <p:nvSpPr>
          <p:cNvPr id="8" name="TextBox 7"/>
          <p:cNvSpPr txBox="1"/>
          <p:nvPr/>
        </p:nvSpPr>
        <p:spPr>
          <a:xfrm>
            <a:off x="2681026" y="5661248"/>
            <a:ext cx="6120680" cy="354648"/>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t>What is the minimum amount we need to sell in order to break even?</a:t>
            </a:r>
          </a:p>
        </p:txBody>
      </p:sp>
      <p:graphicFrame>
        <p:nvGraphicFramePr>
          <p:cNvPr id="9" name="Table 8"/>
          <p:cNvGraphicFramePr>
            <a:graphicFrameLocks noGrp="1"/>
          </p:cNvGraphicFramePr>
          <p:nvPr>
            <p:extLst>
              <p:ext uri="{D42A27DB-BD31-4B8C-83A1-F6EECF244321}">
                <p14:modId xmlns:p14="http://schemas.microsoft.com/office/powerpoint/2010/main" val="476202355"/>
              </p:ext>
            </p:extLst>
          </p:nvPr>
        </p:nvGraphicFramePr>
        <p:xfrm>
          <a:off x="611560" y="2204864"/>
          <a:ext cx="8046130" cy="3357880"/>
        </p:xfrm>
        <a:graphic>
          <a:graphicData uri="http://schemas.openxmlformats.org/drawingml/2006/table">
            <a:tbl>
              <a:tblPr firstRow="1" bandRow="1">
                <a:tableStyleId>{5C22544A-7EE6-4342-B048-85BDC9FD1C3A}</a:tableStyleId>
              </a:tblPr>
              <a:tblGrid>
                <a:gridCol w="1277378"/>
                <a:gridCol w="1296144"/>
                <a:gridCol w="1296144"/>
                <a:gridCol w="1296144"/>
                <a:gridCol w="1296144"/>
                <a:gridCol w="1584176"/>
              </a:tblGrid>
              <a:tr h="370840">
                <a:tc>
                  <a:txBody>
                    <a:bodyPr/>
                    <a:lstStyle/>
                    <a:p>
                      <a:endParaRPr lang="en-GB" sz="1100" dirty="0"/>
                    </a:p>
                  </a:txBody>
                  <a:tcPr/>
                </a:tc>
                <a:tc>
                  <a:txBody>
                    <a:bodyPr/>
                    <a:lstStyle/>
                    <a:p>
                      <a:r>
                        <a:rPr lang="en-GB" sz="1100" dirty="0" smtClean="0"/>
                        <a:t>Next year</a:t>
                      </a:r>
                      <a:endParaRPr lang="en-GB" sz="1100" dirty="0"/>
                    </a:p>
                  </a:txBody>
                  <a:tcPr/>
                </a:tc>
                <a:tc>
                  <a:txBody>
                    <a:bodyPr/>
                    <a:lstStyle/>
                    <a:p>
                      <a:r>
                        <a:rPr lang="en-GB" sz="1100" i="1" dirty="0" smtClean="0"/>
                        <a:t>% change this year -&gt;</a:t>
                      </a:r>
                      <a:r>
                        <a:rPr lang="en-GB" sz="1100" i="1" baseline="0" dirty="0" smtClean="0"/>
                        <a:t> next year</a:t>
                      </a:r>
                      <a:endParaRPr lang="en-GB" sz="11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This</a:t>
                      </a:r>
                      <a:r>
                        <a:rPr lang="en-GB" sz="1100" baseline="0" dirty="0" smtClean="0"/>
                        <a:t> </a:t>
                      </a:r>
                      <a:r>
                        <a:rPr lang="en-GB" sz="1100" dirty="0" smtClean="0"/>
                        <a:t>year</a:t>
                      </a:r>
                    </a:p>
                    <a:p>
                      <a:endParaRPr lang="en-GB" sz="1100" dirty="0"/>
                    </a:p>
                  </a:txBody>
                  <a:tcPr/>
                </a:tc>
                <a:tc>
                  <a:txBody>
                    <a:bodyPr/>
                    <a:lstStyle/>
                    <a:p>
                      <a:r>
                        <a:rPr lang="en-GB" sz="1100" i="1" dirty="0" smtClean="0"/>
                        <a:t>% change last year</a:t>
                      </a:r>
                      <a:r>
                        <a:rPr lang="en-GB" sz="1100" i="1" baseline="0" dirty="0" smtClean="0"/>
                        <a:t> -&gt; this year</a:t>
                      </a:r>
                      <a:endParaRPr lang="en-GB" sz="11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Last year (for comparison)</a:t>
                      </a:r>
                    </a:p>
                    <a:p>
                      <a:endParaRPr lang="en-GB" sz="1100" dirty="0"/>
                    </a:p>
                  </a:txBody>
                  <a:tcPr/>
                </a:tc>
              </a:tr>
              <a:tr h="370840">
                <a:tc>
                  <a:txBody>
                    <a:bodyPr/>
                    <a:lstStyle/>
                    <a:p>
                      <a:r>
                        <a:rPr lang="en-GB" sz="1100" dirty="0" smtClean="0"/>
                        <a:t>Sales</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r>
              <a:tr h="370840">
                <a:tc>
                  <a:txBody>
                    <a:bodyPr/>
                    <a:lstStyle/>
                    <a:p>
                      <a:r>
                        <a:rPr lang="en-GB" sz="1100" dirty="0" smtClean="0"/>
                        <a:t>Direct cost of goods sold</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b="1" dirty="0" smtClean="0"/>
                        <a:t>Gross Profit</a:t>
                      </a:r>
                      <a:endParaRPr lang="en-GB" sz="1100" b="1"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r>
              <a:tr h="370840">
                <a:tc>
                  <a:txBody>
                    <a:bodyPr/>
                    <a:lstStyle/>
                    <a:p>
                      <a:r>
                        <a:rPr lang="en-GB" sz="1100" b="1" i="1" dirty="0" smtClean="0"/>
                        <a:t>Gross profit margin</a:t>
                      </a:r>
                      <a:endParaRPr lang="en-GB" sz="1100" b="1" i="1"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dirty="0" smtClean="0"/>
                        <a:t>Overheads</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b="1" dirty="0" smtClean="0"/>
                        <a:t>Net profit</a:t>
                      </a:r>
                      <a:endParaRPr lang="en-GB" sz="1100" b="1"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b="1" i="1" dirty="0" smtClean="0"/>
                        <a:t>Net profit</a:t>
                      </a:r>
                      <a:r>
                        <a:rPr lang="en-GB" sz="1100" b="1" i="1" baseline="0" dirty="0" smtClean="0"/>
                        <a:t> margin</a:t>
                      </a:r>
                      <a:endParaRPr lang="en-GB" sz="1100" b="1" i="1"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9"/>
          <p:cNvSpPr>
            <a:spLocks noGrp="1"/>
          </p:cNvSpPr>
          <p:nvPr>
            <p:ph type="sldNum" sz="quarter" idx="4"/>
          </p:nvPr>
        </p:nvSpPr>
        <p:spPr/>
        <p:txBody>
          <a:bodyPr/>
          <a:lstStyle/>
          <a:p>
            <a:fld id="{86BC9DE8-FC2A-4EF9-935D-2018867125CA}" type="slidenum">
              <a:rPr lang="en-GB" smtClean="0"/>
              <a:pPr/>
              <a:t>27</a:t>
            </a:fld>
            <a:endParaRPr lang="en-GB" dirty="0"/>
          </a:p>
        </p:txBody>
      </p:sp>
    </p:spTree>
    <p:extLst>
      <p:ext uri="{BB962C8B-B14F-4D97-AF65-F5344CB8AC3E}">
        <p14:creationId xmlns:p14="http://schemas.microsoft.com/office/powerpoint/2010/main" val="219621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Financials (2): Cash flow</a:t>
            </a:r>
            <a:endParaRPr lang="en-GB" sz="2400" b="1" dirty="0">
              <a:solidFill>
                <a:srgbClr val="F9A763"/>
              </a:solidFill>
              <a:latin typeface="Century Gothic" pitchFamily="34" charset="0"/>
            </a:endParaRPr>
          </a:p>
        </p:txBody>
      </p:sp>
      <p:sp>
        <p:nvSpPr>
          <p:cNvPr id="5" name="TextBox 4"/>
          <p:cNvSpPr txBox="1"/>
          <p:nvPr/>
        </p:nvSpPr>
        <p:spPr>
          <a:xfrm>
            <a:off x="414302" y="1412776"/>
            <a:ext cx="2069466" cy="643148"/>
          </a:xfrm>
          <a:prstGeom prst="rect">
            <a:avLst/>
          </a:prstGeom>
          <a:solidFill>
            <a:srgbClr val="214F87"/>
          </a:solidFill>
        </p:spPr>
        <p:txBody>
          <a:bodyPr wrap="square" rtlCol="0" anchor="ctr">
            <a:noAutofit/>
          </a:bodyPr>
          <a:lstStyle/>
          <a:p>
            <a:r>
              <a:rPr lang="en-GB" sz="1200" b="1" dirty="0" smtClean="0">
                <a:solidFill>
                  <a:schemeClr val="bg1"/>
                </a:solidFill>
              </a:rPr>
              <a:t>See separate spreadsheet template for producing this</a:t>
            </a:r>
            <a:endParaRPr lang="en-GB" sz="1200" b="1" dirty="0">
              <a:solidFill>
                <a:schemeClr val="bg1"/>
              </a:solidFill>
            </a:endParaRPr>
          </a:p>
        </p:txBody>
      </p:sp>
      <p:sp>
        <p:nvSpPr>
          <p:cNvPr id="6" name="TextBox 5"/>
          <p:cNvSpPr txBox="1"/>
          <p:nvPr/>
        </p:nvSpPr>
        <p:spPr>
          <a:xfrm>
            <a:off x="2699792" y="1422068"/>
            <a:ext cx="6120680" cy="638780"/>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High level results can be summarised here for presentation</a:t>
            </a:r>
          </a:p>
          <a:p>
            <a:pPr marL="171450" indent="-171450">
              <a:buFont typeface="Arial" panose="020B0604020202020204" pitchFamily="34" charset="0"/>
              <a:buChar char="•"/>
            </a:pPr>
            <a:r>
              <a:rPr lang="en-GB" sz="1200" i="1" dirty="0" smtClean="0">
                <a:solidFill>
                  <a:srgbClr val="214F87"/>
                </a:solidFill>
              </a:rPr>
              <a:t>Note that this needs to be modelled monthly rather than annually for management purposes so this is just a summary</a:t>
            </a:r>
          </a:p>
          <a:p>
            <a:pPr marL="171450" indent="-171450">
              <a:buFont typeface="Arial" panose="020B0604020202020204" pitchFamily="34" charset="0"/>
              <a:buChar char="•"/>
            </a:pPr>
            <a:endParaRPr lang="en-GB" sz="1200" dirty="0" smtClean="0">
              <a:solidFill>
                <a:srgbClr val="214F87"/>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867446479"/>
              </p:ext>
            </p:extLst>
          </p:nvPr>
        </p:nvGraphicFramePr>
        <p:xfrm>
          <a:off x="611560" y="2214291"/>
          <a:ext cx="8046130" cy="3749040"/>
        </p:xfrm>
        <a:graphic>
          <a:graphicData uri="http://schemas.openxmlformats.org/drawingml/2006/table">
            <a:tbl>
              <a:tblPr firstRow="1" bandRow="1">
                <a:tableStyleId>{5C22544A-7EE6-4342-B048-85BDC9FD1C3A}</a:tableStyleId>
              </a:tblPr>
              <a:tblGrid>
                <a:gridCol w="1277378"/>
                <a:gridCol w="1296144"/>
                <a:gridCol w="1296144"/>
                <a:gridCol w="1296144"/>
                <a:gridCol w="1296144"/>
                <a:gridCol w="1584176"/>
              </a:tblGrid>
              <a:tr h="370840">
                <a:tc>
                  <a:txBody>
                    <a:bodyPr/>
                    <a:lstStyle/>
                    <a:p>
                      <a:endParaRPr lang="en-GB" sz="1100" dirty="0"/>
                    </a:p>
                  </a:txBody>
                  <a:tcPr/>
                </a:tc>
                <a:tc>
                  <a:txBody>
                    <a:bodyPr/>
                    <a:lstStyle/>
                    <a:p>
                      <a:r>
                        <a:rPr lang="en-GB" sz="1100" dirty="0" smtClean="0"/>
                        <a:t>Next year</a:t>
                      </a:r>
                      <a:endParaRPr lang="en-GB" sz="1100" dirty="0"/>
                    </a:p>
                  </a:txBody>
                  <a:tcPr/>
                </a:tc>
                <a:tc>
                  <a:txBody>
                    <a:bodyPr/>
                    <a:lstStyle/>
                    <a:p>
                      <a:r>
                        <a:rPr lang="en-GB" sz="1100" i="1" dirty="0" smtClean="0"/>
                        <a:t>% change this year -&gt;</a:t>
                      </a:r>
                      <a:r>
                        <a:rPr lang="en-GB" sz="1100" i="1" baseline="0" dirty="0" smtClean="0"/>
                        <a:t> next year</a:t>
                      </a:r>
                      <a:endParaRPr lang="en-GB" sz="11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This</a:t>
                      </a:r>
                      <a:r>
                        <a:rPr lang="en-GB" sz="1100" baseline="0" dirty="0" smtClean="0"/>
                        <a:t> </a:t>
                      </a:r>
                      <a:r>
                        <a:rPr lang="en-GB" sz="1100" dirty="0" smtClean="0"/>
                        <a:t>year</a:t>
                      </a:r>
                    </a:p>
                    <a:p>
                      <a:endParaRPr lang="en-GB" sz="1100" dirty="0"/>
                    </a:p>
                  </a:txBody>
                  <a:tcPr/>
                </a:tc>
                <a:tc>
                  <a:txBody>
                    <a:bodyPr/>
                    <a:lstStyle/>
                    <a:p>
                      <a:r>
                        <a:rPr lang="en-GB" sz="1100" i="1" dirty="0" smtClean="0"/>
                        <a:t>% change last year</a:t>
                      </a:r>
                      <a:r>
                        <a:rPr lang="en-GB" sz="1100" i="1" baseline="0" dirty="0" smtClean="0"/>
                        <a:t> -&gt; this year</a:t>
                      </a:r>
                      <a:endParaRPr lang="en-GB" sz="11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Last year (for comparison)</a:t>
                      </a:r>
                    </a:p>
                    <a:p>
                      <a:endParaRPr lang="en-GB" sz="1100" dirty="0"/>
                    </a:p>
                  </a:txBody>
                  <a:tcPr/>
                </a:tc>
              </a:tr>
              <a:tr h="370840">
                <a:tc>
                  <a:txBody>
                    <a:bodyPr/>
                    <a:lstStyle/>
                    <a:p>
                      <a:r>
                        <a:rPr lang="en-GB" sz="1100" dirty="0" smtClean="0"/>
                        <a:t>Cash balance at start of period</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r>
              <a:tr h="370840">
                <a:tc>
                  <a:txBody>
                    <a:bodyPr/>
                    <a:lstStyle/>
                    <a:p>
                      <a:r>
                        <a:rPr lang="en-GB" sz="1100" dirty="0" smtClean="0"/>
                        <a:t>Cash in</a:t>
                      </a:r>
                      <a:r>
                        <a:rPr lang="en-GB" sz="1100" baseline="0" dirty="0" smtClean="0"/>
                        <a:t> from sales</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b="0" i="0" dirty="0" smtClean="0"/>
                        <a:t>Cash out</a:t>
                      </a:r>
                      <a:r>
                        <a:rPr lang="en-GB" sz="1100" b="0" i="0" baseline="0" dirty="0" smtClean="0"/>
                        <a:t> to expenses</a:t>
                      </a:r>
                      <a:endParaRPr lang="en-GB" sz="1100" b="0" i="0"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r>
              <a:tr h="370840">
                <a:tc>
                  <a:txBody>
                    <a:bodyPr/>
                    <a:lstStyle/>
                    <a:p>
                      <a:r>
                        <a:rPr lang="en-GB" sz="1100" b="0" i="0" dirty="0" smtClean="0"/>
                        <a:t>Cash out to overheads</a:t>
                      </a:r>
                      <a:endParaRPr lang="en-GB" sz="1100" b="0" i="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b="1" dirty="0" smtClean="0"/>
                        <a:t>Cash balance at end of period</a:t>
                      </a:r>
                      <a:endParaRPr lang="en-GB" sz="1100" b="1"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b="0" dirty="0" smtClean="0"/>
                        <a:t>Cash</a:t>
                      </a:r>
                      <a:r>
                        <a:rPr lang="en-GB" sz="1100" b="0" baseline="0" dirty="0" smtClean="0"/>
                        <a:t> available from financing</a:t>
                      </a:r>
                      <a:endParaRPr lang="en-GB" sz="1100" b="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r>
                        <a:rPr lang="en-GB" sz="1100" b="1" i="0" dirty="0" smtClean="0"/>
                        <a:t>Cash balance available</a:t>
                      </a:r>
                      <a:endParaRPr lang="en-GB" sz="1100" b="1" i="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28</a:t>
            </a:fld>
            <a:endParaRPr lang="en-GB" dirty="0"/>
          </a:p>
        </p:txBody>
      </p:sp>
    </p:spTree>
    <p:extLst>
      <p:ext uri="{BB962C8B-B14F-4D97-AF65-F5344CB8AC3E}">
        <p14:creationId xmlns:p14="http://schemas.microsoft.com/office/powerpoint/2010/main" val="31407787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Management Information and KPIs</a:t>
            </a:r>
            <a:endParaRPr lang="en-GB" sz="2400" b="1" dirty="0">
              <a:solidFill>
                <a:srgbClr val="F9A763"/>
              </a:solidFill>
              <a:latin typeface="Century Gothic" pitchFamily="34" charset="0"/>
            </a:endParaRPr>
          </a:p>
        </p:txBody>
      </p:sp>
      <p:sp>
        <p:nvSpPr>
          <p:cNvPr id="5" name="TextBox 4"/>
          <p:cNvSpPr txBox="1"/>
          <p:nvPr/>
        </p:nvSpPr>
        <p:spPr>
          <a:xfrm>
            <a:off x="414302" y="1484784"/>
            <a:ext cx="2069466" cy="2376264"/>
          </a:xfrm>
          <a:prstGeom prst="rect">
            <a:avLst/>
          </a:prstGeom>
          <a:solidFill>
            <a:srgbClr val="214F87"/>
          </a:solidFill>
        </p:spPr>
        <p:txBody>
          <a:bodyPr wrap="square" rtlCol="0" anchor="ctr">
            <a:noAutofit/>
          </a:bodyPr>
          <a:lstStyle/>
          <a:p>
            <a:r>
              <a:rPr lang="en-GB" sz="1200" b="1" dirty="0" smtClean="0">
                <a:solidFill>
                  <a:schemeClr val="bg1"/>
                </a:solidFill>
              </a:rPr>
              <a:t>What do we need to measure?</a:t>
            </a:r>
            <a:endParaRPr lang="en-GB" sz="1200" b="1" dirty="0">
              <a:solidFill>
                <a:schemeClr val="bg1"/>
              </a:solidFill>
            </a:endParaRPr>
          </a:p>
        </p:txBody>
      </p:sp>
      <p:sp>
        <p:nvSpPr>
          <p:cNvPr id="6" name="TextBox 5"/>
          <p:cNvSpPr txBox="1"/>
          <p:nvPr/>
        </p:nvSpPr>
        <p:spPr>
          <a:xfrm>
            <a:off x="2699792" y="1494076"/>
            <a:ext cx="6120680" cy="2366972"/>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What measures do we need to monitor in order to know whether we’re on track’ (Key Performance Indicators (KPIs))?</a:t>
            </a:r>
          </a:p>
          <a:p>
            <a:pPr marL="628650" lvl="1" indent="-171450">
              <a:buFont typeface="Arial" panose="020B0604020202020204" pitchFamily="34" charset="0"/>
              <a:buChar char="•"/>
            </a:pPr>
            <a:r>
              <a:rPr lang="en-GB" sz="1200" i="1" dirty="0" smtClean="0">
                <a:solidFill>
                  <a:srgbClr val="214F87"/>
                </a:solidFill>
              </a:rPr>
              <a:t>Financial ones?</a:t>
            </a:r>
          </a:p>
          <a:p>
            <a:pPr marL="628650" lvl="1" indent="-171450">
              <a:buFont typeface="Arial" panose="020B0604020202020204" pitchFamily="34" charset="0"/>
              <a:buChar char="•"/>
            </a:pPr>
            <a:r>
              <a:rPr lang="en-GB" sz="1200" i="1" dirty="0" smtClean="0">
                <a:solidFill>
                  <a:srgbClr val="214F87"/>
                </a:solidFill>
              </a:rPr>
              <a:t>Marketing ones?</a:t>
            </a:r>
          </a:p>
          <a:p>
            <a:pPr marL="628650" lvl="1" indent="-171450">
              <a:buFont typeface="Arial" panose="020B0604020202020204" pitchFamily="34" charset="0"/>
              <a:buChar char="•"/>
            </a:pPr>
            <a:r>
              <a:rPr lang="en-GB" sz="1200" i="1" dirty="0" smtClean="0">
                <a:solidFill>
                  <a:srgbClr val="214F87"/>
                </a:solidFill>
              </a:rPr>
              <a:t>Sales process ones?</a:t>
            </a:r>
          </a:p>
          <a:p>
            <a:pPr marL="628650" lvl="1" indent="-171450">
              <a:buFont typeface="Arial" panose="020B0604020202020204" pitchFamily="34" charset="0"/>
              <a:buChar char="•"/>
            </a:pPr>
            <a:r>
              <a:rPr lang="en-GB" sz="1200" i="1" dirty="0" smtClean="0">
                <a:solidFill>
                  <a:srgbClr val="214F87"/>
                </a:solidFill>
              </a:rPr>
              <a:t>Operations ones?</a:t>
            </a:r>
          </a:p>
          <a:p>
            <a:pPr marL="171450" indent="-171450">
              <a:buFont typeface="Arial" panose="020B0604020202020204" pitchFamily="34" charset="0"/>
              <a:buChar char="•"/>
            </a:pPr>
            <a:r>
              <a:rPr lang="en-GB" sz="1200" i="1" dirty="0" smtClean="0">
                <a:solidFill>
                  <a:srgbClr val="214F87"/>
                </a:solidFill>
              </a:rPr>
              <a:t>How are they defined?</a:t>
            </a:r>
          </a:p>
          <a:p>
            <a:pPr marL="171450" indent="-171450">
              <a:buFont typeface="Arial" panose="020B0604020202020204" pitchFamily="34" charset="0"/>
              <a:buChar char="•"/>
            </a:pPr>
            <a:r>
              <a:rPr lang="en-GB" sz="1200" i="1" dirty="0" smtClean="0">
                <a:solidFill>
                  <a:srgbClr val="214F87"/>
                </a:solidFill>
              </a:rPr>
              <a:t>What does ‘on track’ look like for each measure?</a:t>
            </a:r>
          </a:p>
          <a:p>
            <a:pPr marL="171450" indent="-171450">
              <a:buFont typeface="Arial" panose="020B0604020202020204" pitchFamily="34" charset="0"/>
              <a:buChar char="•"/>
            </a:pPr>
            <a:r>
              <a:rPr lang="en-GB" sz="1200" i="1" dirty="0" smtClean="0">
                <a:solidFill>
                  <a:srgbClr val="214F87"/>
                </a:solidFill>
              </a:rPr>
              <a:t>How often do we collect the information?</a:t>
            </a:r>
          </a:p>
          <a:p>
            <a:pPr marL="171450" indent="-171450">
              <a:buFont typeface="Arial" panose="020B0604020202020204" pitchFamily="34" charset="0"/>
              <a:buChar char="•"/>
            </a:pPr>
            <a:r>
              <a:rPr lang="en-GB" sz="1200" i="1" dirty="0" smtClean="0">
                <a:solidFill>
                  <a:srgbClr val="214F87"/>
                </a:solidFill>
              </a:rPr>
              <a:t>Who is in charge of collecting it?</a:t>
            </a:r>
          </a:p>
          <a:p>
            <a:pPr marL="171450" indent="-171450">
              <a:buFont typeface="Arial" panose="020B0604020202020204" pitchFamily="34" charset="0"/>
              <a:buChar char="•"/>
            </a:pPr>
            <a:r>
              <a:rPr lang="en-GB" sz="1200" i="1" dirty="0" smtClean="0">
                <a:solidFill>
                  <a:srgbClr val="214F87"/>
                </a:solidFill>
              </a:rPr>
              <a:t>Who is in charge of reviewing it?</a:t>
            </a:r>
          </a:p>
          <a:p>
            <a:pPr marL="171450" indent="-171450">
              <a:buFont typeface="Arial" panose="020B0604020202020204" pitchFamily="34" charset="0"/>
              <a:buChar char="•"/>
            </a:pPr>
            <a:r>
              <a:rPr lang="en-GB" sz="1200" i="1" dirty="0" smtClean="0">
                <a:solidFill>
                  <a:srgbClr val="214F87"/>
                </a:solidFill>
              </a:rPr>
              <a:t>How often will they review it?</a:t>
            </a:r>
          </a:p>
          <a:p>
            <a:pPr marL="171450" indent="-171450">
              <a:buFont typeface="Arial" panose="020B0604020202020204" pitchFamily="34" charset="0"/>
              <a:buChar char="•"/>
            </a:pPr>
            <a:endParaRPr lang="en-GB" sz="1200" dirty="0" smtClean="0">
              <a:solidFill>
                <a:srgbClr val="214F87"/>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044268061"/>
              </p:ext>
            </p:extLst>
          </p:nvPr>
        </p:nvGraphicFramePr>
        <p:xfrm>
          <a:off x="558318" y="4005064"/>
          <a:ext cx="8046130" cy="1910080"/>
        </p:xfrm>
        <a:graphic>
          <a:graphicData uri="http://schemas.openxmlformats.org/drawingml/2006/table">
            <a:tbl>
              <a:tblPr firstRow="1" bandRow="1">
                <a:tableStyleId>{5C22544A-7EE6-4342-B048-85BDC9FD1C3A}</a:tableStyleId>
              </a:tblPr>
              <a:tblGrid>
                <a:gridCol w="1277378"/>
                <a:gridCol w="1296144"/>
                <a:gridCol w="1296144"/>
                <a:gridCol w="1296144"/>
                <a:gridCol w="1296144"/>
                <a:gridCol w="1584176"/>
              </a:tblGrid>
              <a:tr h="370840">
                <a:tc>
                  <a:txBody>
                    <a:bodyPr/>
                    <a:lstStyle/>
                    <a:p>
                      <a:r>
                        <a:rPr lang="en-GB" sz="1100" dirty="0" smtClean="0"/>
                        <a:t>KPI Name</a:t>
                      </a:r>
                      <a:endParaRPr lang="en-GB" sz="1100" dirty="0"/>
                    </a:p>
                  </a:txBody>
                  <a:tcPr/>
                </a:tc>
                <a:tc>
                  <a:txBody>
                    <a:bodyPr/>
                    <a:lstStyle/>
                    <a:p>
                      <a:r>
                        <a:rPr lang="en-GB" sz="1100" dirty="0" smtClean="0"/>
                        <a:t>Definition</a:t>
                      </a:r>
                      <a:endParaRPr lang="en-GB" sz="1100" dirty="0"/>
                    </a:p>
                  </a:txBody>
                  <a:tcPr/>
                </a:tc>
                <a:tc>
                  <a:txBody>
                    <a:bodyPr/>
                    <a:lstStyle/>
                    <a:p>
                      <a:r>
                        <a:rPr lang="en-GB" sz="1100" dirty="0" smtClean="0"/>
                        <a:t>‘On track’ level</a:t>
                      </a:r>
                      <a:endParaRPr lang="en-GB" sz="1100" dirty="0"/>
                    </a:p>
                  </a:txBody>
                  <a:tcPr/>
                </a:tc>
                <a:tc>
                  <a:txBody>
                    <a:bodyPr/>
                    <a:lstStyle/>
                    <a:p>
                      <a:r>
                        <a:rPr lang="en-GB" sz="1100" dirty="0" smtClean="0"/>
                        <a:t>Who produces</a:t>
                      </a:r>
                      <a:endParaRPr lang="en-GB" sz="1100" dirty="0"/>
                    </a:p>
                  </a:txBody>
                  <a:tcPr/>
                </a:tc>
                <a:tc>
                  <a:txBody>
                    <a:bodyPr/>
                    <a:lstStyle/>
                    <a:p>
                      <a:r>
                        <a:rPr lang="en-GB" sz="1100" dirty="0" smtClean="0"/>
                        <a:t>Who reviews</a:t>
                      </a:r>
                      <a:endParaRPr lang="en-GB" sz="1100" dirty="0"/>
                    </a:p>
                  </a:txBody>
                  <a:tcPr/>
                </a:tc>
                <a:tc>
                  <a:txBody>
                    <a:bodyPr/>
                    <a:lstStyle/>
                    <a:p>
                      <a:r>
                        <a:rPr lang="en-GB" sz="1100" dirty="0" smtClean="0"/>
                        <a:t>Frequency of review?</a:t>
                      </a:r>
                      <a:endParaRPr lang="en-GB" sz="1100" dirty="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r>
              <a:tr h="370840">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29</a:t>
            </a:fld>
            <a:endParaRPr lang="en-GB" dirty="0"/>
          </a:p>
        </p:txBody>
      </p:sp>
    </p:spTree>
    <p:extLst>
      <p:ext uri="{BB962C8B-B14F-4D97-AF65-F5344CB8AC3E}">
        <p14:creationId xmlns:p14="http://schemas.microsoft.com/office/powerpoint/2010/main" val="3802409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61665"/>
          </a:xfrm>
          <a:prstGeom prst="rect">
            <a:avLst/>
          </a:prstGeom>
          <a:noFill/>
        </p:spPr>
        <p:txBody>
          <a:bodyPr wrap="square" rtlCol="0">
            <a:spAutoFit/>
          </a:bodyPr>
          <a:lstStyle/>
          <a:p>
            <a:r>
              <a:rPr lang="en-GB" sz="2000" b="1" dirty="0" smtClean="0">
                <a:solidFill>
                  <a:srgbClr val="F9A763"/>
                </a:solidFill>
                <a:latin typeface="Century Gothic" pitchFamily="34" charset="0"/>
              </a:rPr>
              <a:t>Executive</a:t>
            </a:r>
            <a:r>
              <a:rPr lang="en-GB" sz="2400" b="1" dirty="0" smtClean="0">
                <a:solidFill>
                  <a:srgbClr val="F9A763"/>
                </a:solidFill>
                <a:latin typeface="Century Gothic" pitchFamily="34" charset="0"/>
              </a:rPr>
              <a:t> </a:t>
            </a:r>
            <a:r>
              <a:rPr lang="en-GB" sz="2000" b="1" dirty="0" smtClean="0">
                <a:solidFill>
                  <a:srgbClr val="F9A763"/>
                </a:solidFill>
                <a:latin typeface="Century Gothic" pitchFamily="34" charset="0"/>
              </a:rPr>
              <a:t>Summary</a:t>
            </a:r>
            <a:endParaRPr lang="en-GB" sz="2000" b="1" dirty="0">
              <a:solidFill>
                <a:srgbClr val="F9A763"/>
              </a:solidFill>
              <a:latin typeface="Century Gothic" pitchFamily="34" charset="0"/>
            </a:endParaRPr>
          </a:p>
        </p:txBody>
      </p:sp>
      <p:sp>
        <p:nvSpPr>
          <p:cNvPr id="19" name="TextBox 18"/>
          <p:cNvSpPr txBox="1"/>
          <p:nvPr/>
        </p:nvSpPr>
        <p:spPr>
          <a:xfrm>
            <a:off x="467544" y="1556792"/>
            <a:ext cx="8208912" cy="4320480"/>
          </a:xfrm>
          <a:prstGeom prst="rect">
            <a:avLst/>
          </a:prstGeom>
          <a:solidFill>
            <a:schemeClr val="bg1">
              <a:lumMod val="95000"/>
            </a:schemeClr>
          </a:solidFill>
        </p:spPr>
        <p:txBody>
          <a:bodyPr wrap="square" rtlCol="0">
            <a:noAutofit/>
          </a:bodyPr>
          <a:lstStyle/>
          <a:p>
            <a:r>
              <a:rPr lang="en-GB" sz="1050" i="1" dirty="0">
                <a:solidFill>
                  <a:srgbClr val="214F87"/>
                </a:solidFill>
              </a:rPr>
              <a:t>This is the last section to be completed once all the others have been done.</a:t>
            </a:r>
          </a:p>
          <a:p>
            <a:endParaRPr lang="en-GB" sz="1050" i="1" dirty="0">
              <a:solidFill>
                <a:srgbClr val="214F87"/>
              </a:solidFill>
            </a:endParaRPr>
          </a:p>
          <a:p>
            <a:r>
              <a:rPr lang="en-GB" sz="1050" i="1" dirty="0" smtClean="0">
                <a:solidFill>
                  <a:srgbClr val="214F87"/>
                </a:solidFill>
              </a:rPr>
              <a:t>Key points to understand from the rest of this document should be highlighted here:</a:t>
            </a:r>
          </a:p>
          <a:p>
            <a:pPr marL="171450" indent="-171450">
              <a:buFont typeface="Arial" panose="020B0604020202020204" pitchFamily="34" charset="0"/>
              <a:buChar char="•"/>
            </a:pPr>
            <a:r>
              <a:rPr lang="en-GB" sz="1050" i="1" dirty="0" smtClean="0">
                <a:solidFill>
                  <a:srgbClr val="214F87"/>
                </a:solidFill>
              </a:rPr>
              <a:t>What is the business selling</a:t>
            </a:r>
          </a:p>
          <a:p>
            <a:pPr marL="171450" indent="-171450">
              <a:buFont typeface="Arial" panose="020B0604020202020204" pitchFamily="34" charset="0"/>
              <a:buChar char="•"/>
            </a:pPr>
            <a:r>
              <a:rPr lang="en-GB" sz="1050" i="1" dirty="0" smtClean="0">
                <a:solidFill>
                  <a:srgbClr val="214F87"/>
                </a:solidFill>
              </a:rPr>
              <a:t>Who it is selling to</a:t>
            </a:r>
          </a:p>
          <a:p>
            <a:pPr marL="171450" indent="-171450">
              <a:buFont typeface="Arial" panose="020B0604020202020204" pitchFamily="34" charset="0"/>
              <a:buChar char="•"/>
            </a:pPr>
            <a:r>
              <a:rPr lang="en-GB" sz="1050" i="1" dirty="0" smtClean="0">
                <a:solidFill>
                  <a:srgbClr val="214F87"/>
                </a:solidFill>
              </a:rPr>
              <a:t>How will it compete with the competition</a:t>
            </a:r>
          </a:p>
          <a:p>
            <a:pPr marL="171450" indent="-171450">
              <a:buFont typeface="Arial" panose="020B0604020202020204" pitchFamily="34" charset="0"/>
              <a:buChar char="•"/>
            </a:pPr>
            <a:r>
              <a:rPr lang="en-GB" sz="1050" i="1" dirty="0" smtClean="0">
                <a:solidFill>
                  <a:srgbClr val="214F87"/>
                </a:solidFill>
              </a:rPr>
              <a:t>What are the key financial projections and sensitivities</a:t>
            </a:r>
          </a:p>
          <a:p>
            <a:pPr marL="171450" indent="-171450">
              <a:buFont typeface="Arial" panose="020B0604020202020204" pitchFamily="34" charset="0"/>
              <a:buChar char="•"/>
            </a:pPr>
            <a:r>
              <a:rPr lang="en-GB" sz="1050" i="1" dirty="0" smtClean="0">
                <a:solidFill>
                  <a:srgbClr val="214F87"/>
                </a:solidFill>
              </a:rPr>
              <a:t>What key metrics will be monitored to ensure that things are on track</a:t>
            </a:r>
          </a:p>
          <a:p>
            <a:pPr marL="171450" indent="-171450">
              <a:buFont typeface="Arial" panose="020B0604020202020204" pitchFamily="34" charset="0"/>
              <a:buChar char="•"/>
            </a:pPr>
            <a:r>
              <a:rPr lang="en-GB" sz="1050" i="1" dirty="0" smtClean="0">
                <a:solidFill>
                  <a:srgbClr val="214F87"/>
                </a:solidFill>
              </a:rPr>
              <a:t>Key risks and sensitivities</a:t>
            </a:r>
          </a:p>
          <a:p>
            <a:pPr marL="171450" indent="-171450">
              <a:buFont typeface="Arial" panose="020B0604020202020204" pitchFamily="34" charset="0"/>
              <a:buChar char="•"/>
            </a:pPr>
            <a:endParaRPr lang="en-GB" sz="1050" i="1" dirty="0">
              <a:solidFill>
                <a:srgbClr val="214F87"/>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5008" y="466219"/>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3</a:t>
            </a:fld>
            <a:endParaRPr lang="en-GB" dirty="0"/>
          </a:p>
        </p:txBody>
      </p:sp>
    </p:spTree>
    <p:extLst>
      <p:ext uri="{BB962C8B-B14F-4D97-AF65-F5344CB8AC3E}">
        <p14:creationId xmlns:p14="http://schemas.microsoft.com/office/powerpoint/2010/main" val="4749641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Risk and Sensitives</a:t>
            </a:r>
            <a:endParaRPr lang="en-GB" sz="2400" b="1" dirty="0">
              <a:solidFill>
                <a:srgbClr val="F9A763"/>
              </a:solidFill>
              <a:latin typeface="Century Gothic" pitchFamily="34" charset="0"/>
            </a:endParaRPr>
          </a:p>
        </p:txBody>
      </p:sp>
      <p:sp>
        <p:nvSpPr>
          <p:cNvPr id="5" name="TextBox 4"/>
          <p:cNvSpPr txBox="1"/>
          <p:nvPr/>
        </p:nvSpPr>
        <p:spPr>
          <a:xfrm>
            <a:off x="414302" y="1484784"/>
            <a:ext cx="2069466" cy="2159392"/>
          </a:xfrm>
          <a:prstGeom prst="rect">
            <a:avLst/>
          </a:prstGeom>
          <a:solidFill>
            <a:srgbClr val="214F87"/>
          </a:solidFill>
        </p:spPr>
        <p:txBody>
          <a:bodyPr wrap="square" rtlCol="0" anchor="ctr">
            <a:noAutofit/>
          </a:bodyPr>
          <a:lstStyle/>
          <a:p>
            <a:r>
              <a:rPr lang="en-GB" sz="1200" b="1" dirty="0" smtClean="0">
                <a:solidFill>
                  <a:schemeClr val="bg1"/>
                </a:solidFill>
              </a:rPr>
              <a:t>What would stop us achieving the plan?</a:t>
            </a:r>
            <a:endParaRPr lang="en-GB" sz="1200" b="1" dirty="0">
              <a:solidFill>
                <a:schemeClr val="bg1"/>
              </a:solidFill>
            </a:endParaRPr>
          </a:p>
        </p:txBody>
      </p:sp>
      <p:sp>
        <p:nvSpPr>
          <p:cNvPr id="6" name="TextBox 5"/>
          <p:cNvSpPr txBox="1"/>
          <p:nvPr/>
        </p:nvSpPr>
        <p:spPr>
          <a:xfrm>
            <a:off x="2699792" y="1494076"/>
            <a:ext cx="6120680" cy="2150948"/>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What are the biggest risks to the plan?</a:t>
            </a:r>
          </a:p>
          <a:p>
            <a:pPr marL="628650" lvl="1" indent="-171450">
              <a:buFont typeface="Arial" panose="020B0604020202020204" pitchFamily="34" charset="0"/>
              <a:buChar char="•"/>
            </a:pPr>
            <a:r>
              <a:rPr lang="en-GB" sz="1200" i="1" dirty="0" smtClean="0">
                <a:solidFill>
                  <a:srgbClr val="214F87"/>
                </a:solidFill>
              </a:rPr>
              <a:t>Likelihood of them happening (score 1 -5)</a:t>
            </a:r>
          </a:p>
          <a:p>
            <a:pPr marL="628650" lvl="1" indent="-171450">
              <a:buFont typeface="Arial" panose="020B0604020202020204" pitchFamily="34" charset="0"/>
              <a:buChar char="•"/>
            </a:pPr>
            <a:r>
              <a:rPr lang="en-GB" sz="1200" i="1" dirty="0" smtClean="0">
                <a:solidFill>
                  <a:srgbClr val="214F87"/>
                </a:solidFill>
              </a:rPr>
              <a:t>Impact if they do happen (score 1 – 5)</a:t>
            </a:r>
          </a:p>
          <a:p>
            <a:pPr marL="628650" lvl="1" indent="-171450">
              <a:buFont typeface="Arial" panose="020B0604020202020204" pitchFamily="34" charset="0"/>
              <a:buChar char="•"/>
            </a:pPr>
            <a:r>
              <a:rPr lang="en-GB" sz="1200" i="1" dirty="0" smtClean="0">
                <a:solidFill>
                  <a:srgbClr val="214F87"/>
                </a:solidFill>
              </a:rPr>
              <a:t>Multiply the scores together to give a risk rating</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r>
              <a:rPr lang="en-GB" sz="1200" i="1" dirty="0" smtClean="0">
                <a:solidFill>
                  <a:srgbClr val="214F87"/>
                </a:solidFill>
              </a:rPr>
              <a:t>What will we do to manage the risks (specific ‘controls’ and ‘treatments’)?</a:t>
            </a:r>
          </a:p>
          <a:p>
            <a:pPr marL="171450"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r>
              <a:rPr lang="en-GB" sz="1200" dirty="0" smtClean="0">
                <a:solidFill>
                  <a:srgbClr val="214F87"/>
                </a:solidFill>
              </a:rPr>
              <a:t>What would break my business?</a:t>
            </a:r>
          </a:p>
          <a:p>
            <a:pPr marL="628650" lvl="1" indent="-171450">
              <a:buFont typeface="Arial" panose="020B0604020202020204" pitchFamily="34" charset="0"/>
              <a:buChar char="•"/>
            </a:pPr>
            <a:r>
              <a:rPr lang="en-GB" sz="1200" dirty="0" smtClean="0">
                <a:solidFill>
                  <a:srgbClr val="214F87"/>
                </a:solidFill>
              </a:rPr>
              <a:t>Scenarios that could cause this?</a:t>
            </a:r>
          </a:p>
          <a:p>
            <a:pPr marL="628650" lvl="1" indent="-171450">
              <a:buFont typeface="Arial" panose="020B0604020202020204" pitchFamily="34" charset="0"/>
              <a:buChar char="•"/>
            </a:pPr>
            <a:r>
              <a:rPr lang="en-GB" sz="1200" dirty="0" smtClean="0">
                <a:solidFill>
                  <a:srgbClr val="214F87"/>
                </a:solidFill>
              </a:rPr>
              <a:t>What would our response be in these situations?</a:t>
            </a:r>
          </a:p>
          <a:p>
            <a:pPr marL="628650" lvl="1" indent="-171450">
              <a:buFont typeface="Arial" panose="020B0604020202020204" pitchFamily="34" charset="0"/>
              <a:buChar char="•"/>
            </a:pPr>
            <a:r>
              <a:rPr lang="en-GB" sz="1200" dirty="0" smtClean="0">
                <a:solidFill>
                  <a:srgbClr val="214F87"/>
                </a:solidFill>
              </a:rPr>
              <a:t>Can we do anything sensible now just in case?</a:t>
            </a:r>
          </a:p>
        </p:txBody>
      </p:sp>
      <p:graphicFrame>
        <p:nvGraphicFramePr>
          <p:cNvPr id="7" name="Table 6"/>
          <p:cNvGraphicFramePr>
            <a:graphicFrameLocks noGrp="1"/>
          </p:cNvGraphicFramePr>
          <p:nvPr>
            <p:extLst>
              <p:ext uri="{D42A27DB-BD31-4B8C-83A1-F6EECF244321}">
                <p14:modId xmlns:p14="http://schemas.microsoft.com/office/powerpoint/2010/main" val="759509653"/>
              </p:ext>
            </p:extLst>
          </p:nvPr>
        </p:nvGraphicFramePr>
        <p:xfrm>
          <a:off x="611560" y="3895184"/>
          <a:ext cx="8046130" cy="1910080"/>
        </p:xfrm>
        <a:graphic>
          <a:graphicData uri="http://schemas.openxmlformats.org/drawingml/2006/table">
            <a:tbl>
              <a:tblPr firstRow="1" bandRow="1">
                <a:tableStyleId>{5C22544A-7EE6-4342-B048-85BDC9FD1C3A}</a:tableStyleId>
              </a:tblPr>
              <a:tblGrid>
                <a:gridCol w="1277378"/>
                <a:gridCol w="1296144"/>
                <a:gridCol w="1296144"/>
                <a:gridCol w="1296144"/>
                <a:gridCol w="1296144"/>
                <a:gridCol w="1584176"/>
              </a:tblGrid>
              <a:tr h="370840">
                <a:tc>
                  <a:txBody>
                    <a:bodyPr/>
                    <a:lstStyle/>
                    <a:p>
                      <a:r>
                        <a:rPr lang="en-GB" sz="1100" dirty="0" smtClean="0"/>
                        <a:t>Risk</a:t>
                      </a:r>
                      <a:endParaRPr lang="en-GB" sz="1100" dirty="0"/>
                    </a:p>
                  </a:txBody>
                  <a:tcPr/>
                </a:tc>
                <a:tc>
                  <a:txBody>
                    <a:bodyPr/>
                    <a:lstStyle/>
                    <a:p>
                      <a:r>
                        <a:rPr lang="en-GB" sz="1100" dirty="0" smtClean="0"/>
                        <a:t>Description</a:t>
                      </a:r>
                      <a:endParaRPr lang="en-GB" sz="1100" dirty="0"/>
                    </a:p>
                  </a:txBody>
                  <a:tcPr/>
                </a:tc>
                <a:tc>
                  <a:txBody>
                    <a:bodyPr/>
                    <a:lstStyle/>
                    <a:p>
                      <a:r>
                        <a:rPr lang="en-GB" sz="1100" dirty="0" smtClean="0"/>
                        <a:t>Probability (1 low, 5 high)</a:t>
                      </a:r>
                      <a:endParaRPr lang="en-GB" sz="1100" dirty="0"/>
                    </a:p>
                  </a:txBody>
                  <a:tcPr/>
                </a:tc>
                <a:tc>
                  <a:txBody>
                    <a:bodyPr/>
                    <a:lstStyle/>
                    <a:p>
                      <a:r>
                        <a:rPr lang="en-GB" sz="1100" dirty="0" smtClean="0"/>
                        <a:t>Impact (1 low, 5 high)</a:t>
                      </a:r>
                      <a:endParaRPr lang="en-GB" sz="1100" dirty="0"/>
                    </a:p>
                  </a:txBody>
                  <a:tcPr/>
                </a:tc>
                <a:tc>
                  <a:txBody>
                    <a:bodyPr/>
                    <a:lstStyle/>
                    <a:p>
                      <a:r>
                        <a:rPr lang="en-GB" sz="1100" dirty="0" smtClean="0"/>
                        <a:t>Risk</a:t>
                      </a:r>
                      <a:r>
                        <a:rPr lang="en-GB" sz="1100" baseline="0" dirty="0" smtClean="0"/>
                        <a:t> Score (</a:t>
                      </a:r>
                      <a:r>
                        <a:rPr lang="en-GB" sz="1100" baseline="0" dirty="0" err="1" smtClean="0"/>
                        <a:t>prob</a:t>
                      </a:r>
                      <a:r>
                        <a:rPr lang="en-GB" sz="1100" baseline="0" dirty="0" smtClean="0"/>
                        <a:t> x impact)</a:t>
                      </a:r>
                      <a:endParaRPr lang="en-GB" sz="1100" dirty="0"/>
                    </a:p>
                  </a:txBody>
                  <a:tcPr/>
                </a:tc>
                <a:tc>
                  <a:txBody>
                    <a:bodyPr/>
                    <a:lstStyle/>
                    <a:p>
                      <a:r>
                        <a:rPr lang="en-GB" sz="1100" dirty="0" smtClean="0"/>
                        <a:t>Controls and treatment?</a:t>
                      </a:r>
                      <a:endParaRPr lang="en-GB" sz="1100" dirty="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370840">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bl>
          </a:graphicData>
        </a:graphic>
      </p:graphicFrame>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30</a:t>
            </a:fld>
            <a:endParaRPr lang="en-GB" dirty="0"/>
          </a:p>
        </p:txBody>
      </p:sp>
    </p:spTree>
    <p:extLst>
      <p:ext uri="{BB962C8B-B14F-4D97-AF65-F5344CB8AC3E}">
        <p14:creationId xmlns:p14="http://schemas.microsoft.com/office/powerpoint/2010/main" val="1174247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Appendices</a:t>
            </a:r>
            <a:endParaRPr lang="en-GB" sz="2400" b="1" dirty="0">
              <a:solidFill>
                <a:srgbClr val="F9A763"/>
              </a:solidFill>
              <a:latin typeface="Century Gothic" pitchFamily="34" charset="0"/>
            </a:endParaRPr>
          </a:p>
        </p:txBody>
      </p:sp>
      <p:sp>
        <p:nvSpPr>
          <p:cNvPr id="3" name="Slide Number Placeholder 2"/>
          <p:cNvSpPr>
            <a:spLocks noGrp="1"/>
          </p:cNvSpPr>
          <p:nvPr>
            <p:ph type="sldNum" sz="quarter" idx="4294967295"/>
          </p:nvPr>
        </p:nvSpPr>
        <p:spPr>
          <a:xfrm>
            <a:off x="6588224" y="6356350"/>
            <a:ext cx="621432" cy="365125"/>
          </a:xfrm>
          <a:prstGeom prst="rect">
            <a:avLst/>
          </a:prstGeom>
        </p:spPr>
        <p:txBody>
          <a:bodyPr/>
          <a:lstStyle/>
          <a:p>
            <a:fld id="{053EDE86-B788-4968-B812-04C0B56FB576}" type="slidenum">
              <a:rPr lang="en-GB" smtClean="0"/>
              <a:t>31</a:t>
            </a:fld>
            <a:endParaRPr lang="en-GB"/>
          </a:p>
        </p:txBody>
      </p:sp>
    </p:spTree>
    <p:extLst>
      <p:ext uri="{BB962C8B-B14F-4D97-AF65-F5344CB8AC3E}">
        <p14:creationId xmlns:p14="http://schemas.microsoft.com/office/powerpoint/2010/main" val="141041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Contents</a:t>
            </a:r>
            <a:endParaRPr lang="en-GB" sz="2400" b="1" dirty="0">
              <a:solidFill>
                <a:srgbClr val="F9A763"/>
              </a:solidFill>
              <a:latin typeface="Century Gothic"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93812112"/>
              </p:ext>
            </p:extLst>
          </p:nvPr>
        </p:nvGraphicFramePr>
        <p:xfrm>
          <a:off x="395536" y="1877288"/>
          <a:ext cx="3960440" cy="3423920"/>
        </p:xfrm>
        <a:graphic>
          <a:graphicData uri="http://schemas.openxmlformats.org/drawingml/2006/table">
            <a:tbl>
              <a:tblPr firstRow="1" bandRow="1">
                <a:tableStyleId>{5C22544A-7EE6-4342-B048-85BDC9FD1C3A}</a:tableStyleId>
              </a:tblPr>
              <a:tblGrid>
                <a:gridCol w="951015"/>
                <a:gridCol w="3009425"/>
              </a:tblGrid>
              <a:tr h="355064">
                <a:tc>
                  <a:txBody>
                    <a:bodyPr/>
                    <a:lstStyle/>
                    <a:p>
                      <a:r>
                        <a:rPr lang="en-GB" sz="1200" dirty="0" smtClean="0"/>
                        <a:t>Side Number</a:t>
                      </a:r>
                      <a:endParaRPr lang="en-GB" sz="1200" dirty="0"/>
                    </a:p>
                  </a:txBody>
                  <a:tcPr/>
                </a:tc>
                <a:tc>
                  <a:txBody>
                    <a:bodyPr/>
                    <a:lstStyle/>
                    <a:p>
                      <a:r>
                        <a:rPr lang="en-GB" sz="1200" dirty="0" smtClean="0"/>
                        <a:t>Content</a:t>
                      </a:r>
                      <a:endParaRPr lang="en-GB" sz="1200" dirty="0"/>
                    </a:p>
                  </a:txBody>
                  <a:tcPr/>
                </a:tc>
              </a:tr>
              <a:tr h="370840">
                <a:tc>
                  <a:txBody>
                    <a:bodyPr/>
                    <a:lstStyle/>
                    <a:p>
                      <a:r>
                        <a:rPr lang="en-GB" sz="1200" dirty="0" smtClean="0"/>
                        <a:t>3</a:t>
                      </a:r>
                      <a:endParaRPr lang="en-GB" sz="1200" dirty="0"/>
                    </a:p>
                  </a:txBody>
                  <a:tcPr/>
                </a:tc>
                <a:tc>
                  <a:txBody>
                    <a:bodyPr/>
                    <a:lstStyle/>
                    <a:p>
                      <a:r>
                        <a:rPr lang="en-GB" sz="1200" dirty="0" smtClean="0"/>
                        <a:t>Executive Summary</a:t>
                      </a:r>
                      <a:endParaRPr lang="en-GB" sz="1200" dirty="0"/>
                    </a:p>
                  </a:txBody>
                  <a:tcPr/>
                </a:tc>
              </a:tr>
              <a:tr h="370840">
                <a:tc>
                  <a:txBody>
                    <a:bodyPr/>
                    <a:lstStyle/>
                    <a:p>
                      <a:r>
                        <a:rPr lang="en-GB" sz="1200" dirty="0" smtClean="0"/>
                        <a:t>5 -6</a:t>
                      </a:r>
                      <a:endParaRPr lang="en-GB" sz="1200" dirty="0"/>
                    </a:p>
                  </a:txBody>
                  <a:tcPr/>
                </a:tc>
                <a:tc>
                  <a:txBody>
                    <a:bodyPr/>
                    <a:lstStyle/>
                    <a:p>
                      <a:r>
                        <a:rPr lang="en-GB" sz="1200" dirty="0" smtClean="0"/>
                        <a:t>Vision</a:t>
                      </a:r>
                      <a:r>
                        <a:rPr lang="en-GB" sz="1200" baseline="0" dirty="0" smtClean="0"/>
                        <a:t>, Mission, Values, and Goals</a:t>
                      </a:r>
                      <a:endParaRPr lang="en-GB" sz="1200" dirty="0"/>
                    </a:p>
                  </a:txBody>
                  <a:tcPr/>
                </a:tc>
              </a:tr>
              <a:tr h="370840">
                <a:tc>
                  <a:txBody>
                    <a:bodyPr/>
                    <a:lstStyle/>
                    <a:p>
                      <a:r>
                        <a:rPr lang="en-GB" sz="1200" dirty="0" smtClean="0"/>
                        <a:t>7</a:t>
                      </a:r>
                      <a:endParaRPr lang="en-GB" sz="1200" dirty="0"/>
                    </a:p>
                  </a:txBody>
                  <a:tcPr/>
                </a:tc>
                <a:tc>
                  <a:txBody>
                    <a:bodyPr/>
                    <a:lstStyle/>
                    <a:p>
                      <a:r>
                        <a:rPr lang="en-GB" sz="1200" dirty="0" smtClean="0"/>
                        <a:t>Products</a:t>
                      </a:r>
                      <a:r>
                        <a:rPr lang="en-GB" sz="1200" baseline="0" dirty="0" smtClean="0"/>
                        <a:t> and Services</a:t>
                      </a:r>
                      <a:endParaRPr lang="en-GB" sz="1200" dirty="0"/>
                    </a:p>
                  </a:txBody>
                  <a:tcPr/>
                </a:tc>
              </a:tr>
              <a:tr h="370840">
                <a:tc>
                  <a:txBody>
                    <a:bodyPr/>
                    <a:lstStyle/>
                    <a:p>
                      <a:r>
                        <a:rPr lang="en-GB" sz="1200" dirty="0" smtClean="0"/>
                        <a:t>8</a:t>
                      </a:r>
                      <a:endParaRPr lang="en-GB" sz="1200" dirty="0"/>
                    </a:p>
                  </a:txBody>
                  <a:tcPr/>
                </a:tc>
                <a:tc>
                  <a:txBody>
                    <a:bodyPr/>
                    <a:lstStyle/>
                    <a:p>
                      <a:r>
                        <a:rPr lang="en-GB" sz="1200" dirty="0" smtClean="0"/>
                        <a:t>Market</a:t>
                      </a:r>
                      <a:endParaRPr lang="en-GB" sz="1200" dirty="0"/>
                    </a:p>
                  </a:txBody>
                  <a:tcPr/>
                </a:tc>
              </a:tr>
              <a:tr h="370840">
                <a:tc>
                  <a:txBody>
                    <a:bodyPr/>
                    <a:lstStyle/>
                    <a:p>
                      <a:r>
                        <a:rPr lang="en-GB" sz="1200" dirty="0" smtClean="0"/>
                        <a:t>9</a:t>
                      </a:r>
                      <a:endParaRPr lang="en-GB" sz="1200" dirty="0"/>
                    </a:p>
                  </a:txBody>
                  <a:tcPr/>
                </a:tc>
                <a:tc>
                  <a:txBody>
                    <a:bodyPr/>
                    <a:lstStyle/>
                    <a:p>
                      <a:r>
                        <a:rPr lang="en-GB" sz="1200" dirty="0" smtClean="0"/>
                        <a:t>Competition</a:t>
                      </a:r>
                      <a:endParaRPr lang="en-GB" sz="1200" dirty="0"/>
                    </a:p>
                  </a:txBody>
                  <a:tcPr/>
                </a:tc>
              </a:tr>
              <a:tr h="370840">
                <a:tc>
                  <a:txBody>
                    <a:bodyPr/>
                    <a:lstStyle/>
                    <a:p>
                      <a:r>
                        <a:rPr lang="en-GB" sz="1200" dirty="0" smtClean="0"/>
                        <a:t>10</a:t>
                      </a:r>
                      <a:endParaRPr lang="en-GB" sz="1200" dirty="0"/>
                    </a:p>
                  </a:txBody>
                  <a:tcPr/>
                </a:tc>
                <a:tc>
                  <a:txBody>
                    <a:bodyPr/>
                    <a:lstStyle/>
                    <a:p>
                      <a:r>
                        <a:rPr lang="en-GB" sz="1200" dirty="0" smtClean="0"/>
                        <a:t>Competitor analysis</a:t>
                      </a:r>
                      <a:endParaRPr lang="en-GB" sz="1200" dirty="0"/>
                    </a:p>
                  </a:txBody>
                  <a:tcPr/>
                </a:tc>
              </a:tr>
              <a:tr h="370840">
                <a:tc>
                  <a:txBody>
                    <a:bodyPr/>
                    <a:lstStyle/>
                    <a:p>
                      <a:r>
                        <a:rPr lang="en-GB" sz="1200" dirty="0" smtClean="0"/>
                        <a:t>11 - 16</a:t>
                      </a:r>
                      <a:endParaRPr lang="en-GB" sz="1200" dirty="0"/>
                    </a:p>
                  </a:txBody>
                  <a:tcPr/>
                </a:tc>
                <a:tc>
                  <a:txBody>
                    <a:bodyPr/>
                    <a:lstStyle/>
                    <a:p>
                      <a:r>
                        <a:rPr lang="en-GB" sz="1200" dirty="0" smtClean="0"/>
                        <a:t>Marketing</a:t>
                      </a:r>
                      <a:r>
                        <a:rPr lang="en-GB" sz="1200" baseline="0" dirty="0" smtClean="0"/>
                        <a:t> Plan</a:t>
                      </a:r>
                      <a:endParaRPr lang="en-GB" sz="1200" dirty="0"/>
                    </a:p>
                  </a:txBody>
                  <a:tcPr/>
                </a:tc>
              </a:tr>
              <a:tr h="370840">
                <a:tc>
                  <a:txBody>
                    <a:bodyPr/>
                    <a:lstStyle/>
                    <a:p>
                      <a:r>
                        <a:rPr lang="en-GB" sz="1200" dirty="0" smtClean="0"/>
                        <a:t>17 - 18</a:t>
                      </a:r>
                      <a:endParaRPr lang="en-GB" sz="1200" dirty="0"/>
                    </a:p>
                  </a:txBody>
                  <a:tcPr/>
                </a:tc>
                <a:tc>
                  <a:txBody>
                    <a:bodyPr/>
                    <a:lstStyle/>
                    <a:p>
                      <a:r>
                        <a:rPr lang="en-GB" sz="1200" dirty="0" smtClean="0"/>
                        <a:t>Sales</a:t>
                      </a:r>
                      <a:r>
                        <a:rPr lang="en-GB" sz="1200" baseline="0" dirty="0" smtClean="0"/>
                        <a:t> Plan</a:t>
                      </a:r>
                      <a:endParaRPr lang="en-GB" sz="12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13923880"/>
              </p:ext>
            </p:extLst>
          </p:nvPr>
        </p:nvGraphicFramePr>
        <p:xfrm>
          <a:off x="4716016" y="1877288"/>
          <a:ext cx="3960440" cy="3423920"/>
        </p:xfrm>
        <a:graphic>
          <a:graphicData uri="http://schemas.openxmlformats.org/drawingml/2006/table">
            <a:tbl>
              <a:tblPr firstRow="1" bandRow="1">
                <a:tableStyleId>{5C22544A-7EE6-4342-B048-85BDC9FD1C3A}</a:tableStyleId>
              </a:tblPr>
              <a:tblGrid>
                <a:gridCol w="951015"/>
                <a:gridCol w="3009425"/>
              </a:tblGrid>
              <a:tr h="355064">
                <a:tc>
                  <a:txBody>
                    <a:bodyPr/>
                    <a:lstStyle/>
                    <a:p>
                      <a:r>
                        <a:rPr lang="en-GB" sz="1200" dirty="0" smtClean="0"/>
                        <a:t>Side Number</a:t>
                      </a:r>
                      <a:endParaRPr lang="en-GB" sz="1200" dirty="0"/>
                    </a:p>
                  </a:txBody>
                  <a:tcPr/>
                </a:tc>
                <a:tc>
                  <a:txBody>
                    <a:bodyPr/>
                    <a:lstStyle/>
                    <a:p>
                      <a:r>
                        <a:rPr lang="en-GB" sz="1200" dirty="0" smtClean="0"/>
                        <a:t>Content</a:t>
                      </a:r>
                      <a:endParaRPr lang="en-GB" sz="1200" dirty="0"/>
                    </a:p>
                  </a:txBody>
                  <a:tcPr/>
                </a:tc>
              </a:tr>
              <a:tr h="370840">
                <a:tc>
                  <a:txBody>
                    <a:bodyPr/>
                    <a:lstStyle/>
                    <a:p>
                      <a:r>
                        <a:rPr lang="en-GB" sz="1200" dirty="0" smtClean="0"/>
                        <a:t>19</a:t>
                      </a:r>
                      <a:endParaRPr lang="en-GB" sz="1200" dirty="0"/>
                    </a:p>
                  </a:txBody>
                  <a:tcPr/>
                </a:tc>
                <a:tc>
                  <a:txBody>
                    <a:bodyPr/>
                    <a:lstStyle/>
                    <a:p>
                      <a:r>
                        <a:rPr lang="en-GB" sz="1200" dirty="0" smtClean="0"/>
                        <a:t>Operations Plan</a:t>
                      </a:r>
                      <a:endParaRPr lang="en-GB" sz="1200" dirty="0"/>
                    </a:p>
                  </a:txBody>
                  <a:tcPr/>
                </a:tc>
              </a:tr>
              <a:tr h="370840">
                <a:tc>
                  <a:txBody>
                    <a:bodyPr/>
                    <a:lstStyle/>
                    <a:p>
                      <a:r>
                        <a:rPr lang="en-GB" sz="1200" dirty="0" smtClean="0"/>
                        <a:t>20</a:t>
                      </a:r>
                      <a:endParaRPr lang="en-GB" sz="1200" dirty="0"/>
                    </a:p>
                  </a:txBody>
                  <a:tcPr/>
                </a:tc>
                <a:tc>
                  <a:txBody>
                    <a:bodyPr/>
                    <a:lstStyle/>
                    <a:p>
                      <a:r>
                        <a:rPr lang="en-GB" sz="1200" dirty="0" smtClean="0"/>
                        <a:t>Organisational</a:t>
                      </a:r>
                      <a:r>
                        <a:rPr lang="en-GB" sz="1200" baseline="0" dirty="0" smtClean="0"/>
                        <a:t> Structure</a:t>
                      </a:r>
                      <a:endParaRPr lang="en-GB" sz="1200" dirty="0"/>
                    </a:p>
                  </a:txBody>
                  <a:tcPr/>
                </a:tc>
              </a:tr>
              <a:tr h="370840">
                <a:tc>
                  <a:txBody>
                    <a:bodyPr/>
                    <a:lstStyle/>
                    <a:p>
                      <a:r>
                        <a:rPr lang="en-GB" sz="1200" dirty="0" smtClean="0"/>
                        <a:t>21</a:t>
                      </a:r>
                      <a:endParaRPr lang="en-GB" sz="1200" dirty="0"/>
                    </a:p>
                  </a:txBody>
                  <a:tcPr/>
                </a:tc>
                <a:tc>
                  <a:txBody>
                    <a:bodyPr/>
                    <a:lstStyle/>
                    <a:p>
                      <a:r>
                        <a:rPr lang="en-GB" sz="1200" dirty="0" smtClean="0"/>
                        <a:t>Financials:</a:t>
                      </a:r>
                      <a:r>
                        <a:rPr lang="en-GB" sz="1200" baseline="0" dirty="0" smtClean="0"/>
                        <a:t> </a:t>
                      </a:r>
                      <a:r>
                        <a:rPr lang="en-GB" sz="1200" dirty="0" smtClean="0"/>
                        <a:t>Profit and Loss</a:t>
                      </a:r>
                      <a:endParaRPr lang="en-GB" sz="1200" dirty="0"/>
                    </a:p>
                  </a:txBody>
                  <a:tcPr/>
                </a:tc>
              </a:tr>
              <a:tr h="370840">
                <a:tc>
                  <a:txBody>
                    <a:bodyPr/>
                    <a:lstStyle/>
                    <a:p>
                      <a:r>
                        <a:rPr lang="en-GB" sz="1200" dirty="0" smtClean="0"/>
                        <a:t>22</a:t>
                      </a:r>
                    </a:p>
                  </a:txBody>
                  <a:tcPr/>
                </a:tc>
                <a:tc>
                  <a:txBody>
                    <a:bodyPr/>
                    <a:lstStyle/>
                    <a:p>
                      <a:r>
                        <a:rPr lang="en-GB" sz="1200" dirty="0" smtClean="0"/>
                        <a:t>Financials: Cash flow</a:t>
                      </a:r>
                      <a:endParaRPr lang="en-GB" sz="1200" dirty="0"/>
                    </a:p>
                  </a:txBody>
                  <a:tcPr/>
                </a:tc>
              </a:tr>
              <a:tr h="370840">
                <a:tc>
                  <a:txBody>
                    <a:bodyPr/>
                    <a:lstStyle/>
                    <a:p>
                      <a:r>
                        <a:rPr lang="en-GB" sz="1200" dirty="0" smtClean="0"/>
                        <a:t>23</a:t>
                      </a:r>
                      <a:endParaRPr lang="en-GB" sz="1200" dirty="0"/>
                    </a:p>
                  </a:txBody>
                  <a:tcPr/>
                </a:tc>
                <a:tc>
                  <a:txBody>
                    <a:bodyPr/>
                    <a:lstStyle/>
                    <a:p>
                      <a:r>
                        <a:rPr lang="en-GB" sz="1200" dirty="0" smtClean="0"/>
                        <a:t>Management Information</a:t>
                      </a:r>
                      <a:endParaRPr lang="en-GB" sz="1200" dirty="0"/>
                    </a:p>
                  </a:txBody>
                  <a:tcPr/>
                </a:tc>
              </a:tr>
              <a:tr h="370840">
                <a:tc>
                  <a:txBody>
                    <a:bodyPr/>
                    <a:lstStyle/>
                    <a:p>
                      <a:r>
                        <a:rPr lang="en-GB" sz="1200" dirty="0" smtClean="0"/>
                        <a:t>24</a:t>
                      </a:r>
                      <a:endParaRPr lang="en-GB" sz="1200" dirty="0"/>
                    </a:p>
                  </a:txBody>
                  <a:tcPr/>
                </a:tc>
                <a:tc>
                  <a:txBody>
                    <a:bodyPr/>
                    <a:lstStyle/>
                    <a:p>
                      <a:r>
                        <a:rPr lang="en-GB" sz="1200" dirty="0" smtClean="0"/>
                        <a:t>Risk analysis</a:t>
                      </a:r>
                      <a:endParaRPr lang="en-GB" sz="1200" dirty="0"/>
                    </a:p>
                  </a:txBody>
                  <a:tcPr/>
                </a:tc>
              </a:tr>
              <a:tr h="370840">
                <a:tc>
                  <a:txBody>
                    <a:bodyPr/>
                    <a:lstStyle/>
                    <a:p>
                      <a:r>
                        <a:rPr lang="en-GB" sz="1200" dirty="0" smtClean="0"/>
                        <a:t>25</a:t>
                      </a:r>
                      <a:endParaRPr lang="en-GB" sz="1200" dirty="0"/>
                    </a:p>
                  </a:txBody>
                  <a:tcPr/>
                </a:tc>
                <a:tc>
                  <a:txBody>
                    <a:bodyPr/>
                    <a:lstStyle/>
                    <a:p>
                      <a:r>
                        <a:rPr lang="en-GB" sz="1200" dirty="0" smtClean="0"/>
                        <a:t>Appendices</a:t>
                      </a:r>
                      <a:endParaRPr lang="en-GB" sz="1200" dirty="0"/>
                    </a:p>
                  </a:txBody>
                  <a:tcPr/>
                </a:tc>
              </a:tr>
              <a:tr h="370840">
                <a:tc>
                  <a:txBody>
                    <a:bodyPr/>
                    <a:lstStyle/>
                    <a:p>
                      <a:endParaRPr lang="en-GB" sz="1200" dirty="0"/>
                    </a:p>
                  </a:txBody>
                  <a:tcPr/>
                </a:tc>
                <a:tc>
                  <a:txBody>
                    <a:bodyPr/>
                    <a:lstStyle/>
                    <a:p>
                      <a:endParaRPr lang="en-GB" sz="1200" dirty="0"/>
                    </a:p>
                  </a:txBody>
                  <a:tcPr/>
                </a:tc>
              </a:tr>
            </a:tbl>
          </a:graphicData>
        </a:graphic>
      </p:graphicFrame>
      <p:sp>
        <p:nvSpPr>
          <p:cNvPr id="4" name="Slide Number Placeholder 3"/>
          <p:cNvSpPr>
            <a:spLocks noGrp="1"/>
          </p:cNvSpPr>
          <p:nvPr>
            <p:ph type="sldNum" sz="quarter" idx="4"/>
          </p:nvPr>
        </p:nvSpPr>
        <p:spPr/>
        <p:txBody>
          <a:bodyPr/>
          <a:lstStyle/>
          <a:p>
            <a:fld id="{86BC9DE8-FC2A-4EF9-935D-2018867125CA}" type="slidenum">
              <a:rPr lang="en-GB" smtClean="0"/>
              <a:pPr/>
              <a:t>4</a:t>
            </a:fld>
            <a:endParaRPr lang="en-GB" dirty="0"/>
          </a:p>
        </p:txBody>
      </p:sp>
    </p:spTree>
    <p:extLst>
      <p:ext uri="{BB962C8B-B14F-4D97-AF65-F5344CB8AC3E}">
        <p14:creationId xmlns:p14="http://schemas.microsoft.com/office/powerpoint/2010/main" val="2918994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Vision, Mission, Values, and Goals (1)</a:t>
            </a:r>
            <a:endParaRPr lang="en-GB" sz="2400" b="1" dirty="0">
              <a:solidFill>
                <a:srgbClr val="F9A763"/>
              </a:solidFill>
              <a:latin typeface="Century Gothic" pitchFamily="34" charset="0"/>
            </a:endParaRPr>
          </a:p>
        </p:txBody>
      </p:sp>
      <p:sp>
        <p:nvSpPr>
          <p:cNvPr id="7" name="TextBox 6"/>
          <p:cNvSpPr txBox="1"/>
          <p:nvPr/>
        </p:nvSpPr>
        <p:spPr>
          <a:xfrm>
            <a:off x="414302"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Vision</a:t>
            </a:r>
            <a:endParaRPr lang="en-GB" sz="1200" b="1" dirty="0">
              <a:solidFill>
                <a:schemeClr val="bg1"/>
              </a:solidFill>
            </a:endParaRPr>
          </a:p>
        </p:txBody>
      </p:sp>
      <p:sp>
        <p:nvSpPr>
          <p:cNvPr id="8" name="TextBox 7"/>
          <p:cNvSpPr txBox="1"/>
          <p:nvPr/>
        </p:nvSpPr>
        <p:spPr>
          <a:xfrm>
            <a:off x="2699792" y="1566084"/>
            <a:ext cx="6120680" cy="1286852"/>
          </a:xfrm>
          <a:prstGeom prst="rect">
            <a:avLst/>
          </a:prstGeom>
          <a:solidFill>
            <a:schemeClr val="bg1">
              <a:lumMod val="95000"/>
            </a:schemeClr>
          </a:solidFill>
        </p:spPr>
        <p:txBody>
          <a:bodyPr wrap="square" rtlCol="0">
            <a:noAutofit/>
          </a:bodyPr>
          <a:lstStyle/>
          <a:p>
            <a:r>
              <a:rPr lang="en-GB" sz="1200" i="1" dirty="0" smtClean="0">
                <a:solidFill>
                  <a:srgbClr val="214F87"/>
                </a:solidFill>
              </a:rPr>
              <a:t>What is my vision for this company?  Where do we want to get to, how will we measure it and when will we get there?</a:t>
            </a:r>
          </a:p>
          <a:p>
            <a:pPr marL="171450" indent="-171450">
              <a:buFont typeface="Arial" panose="020B0604020202020204" pitchFamily="34" charset="0"/>
              <a:buChar char="•"/>
            </a:pPr>
            <a:endParaRPr lang="en-GB" sz="1200" dirty="0" smtClean="0">
              <a:solidFill>
                <a:srgbClr val="214F87"/>
              </a:solidFill>
            </a:endParaRPr>
          </a:p>
        </p:txBody>
      </p:sp>
      <p:sp>
        <p:nvSpPr>
          <p:cNvPr id="9" name="TextBox 8"/>
          <p:cNvSpPr txBox="1"/>
          <p:nvPr/>
        </p:nvSpPr>
        <p:spPr>
          <a:xfrm>
            <a:off x="395536" y="2996951"/>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Mission</a:t>
            </a:r>
            <a:endParaRPr lang="en-GB" sz="1200" b="1" dirty="0">
              <a:solidFill>
                <a:schemeClr val="bg1"/>
              </a:solidFill>
            </a:endParaRPr>
          </a:p>
        </p:txBody>
      </p:sp>
      <p:sp>
        <p:nvSpPr>
          <p:cNvPr id="10" name="TextBox 9"/>
          <p:cNvSpPr txBox="1"/>
          <p:nvPr/>
        </p:nvSpPr>
        <p:spPr>
          <a:xfrm>
            <a:off x="2681026" y="3006244"/>
            <a:ext cx="6120680" cy="1286852"/>
          </a:xfrm>
          <a:prstGeom prst="rect">
            <a:avLst/>
          </a:prstGeom>
          <a:solidFill>
            <a:schemeClr val="bg1">
              <a:lumMod val="95000"/>
            </a:schemeClr>
          </a:solidFill>
        </p:spPr>
        <p:txBody>
          <a:bodyPr wrap="square" rtlCol="0">
            <a:noAutofit/>
          </a:bodyPr>
          <a:lstStyle/>
          <a:p>
            <a:r>
              <a:rPr lang="en-GB" sz="1200" i="1" dirty="0">
                <a:solidFill>
                  <a:srgbClr val="214F87"/>
                </a:solidFill>
              </a:rPr>
              <a:t>The declaration of the general objectives and principles of operation </a:t>
            </a:r>
          </a:p>
          <a:p>
            <a:pPr marL="171450" indent="-171450">
              <a:buFont typeface="Arial" panose="020B0604020202020204" pitchFamily="34" charset="0"/>
              <a:buChar char="•"/>
            </a:pPr>
            <a:r>
              <a:rPr lang="en-GB" sz="1200" i="1" dirty="0" smtClean="0">
                <a:solidFill>
                  <a:srgbClr val="214F87"/>
                </a:solidFill>
              </a:rPr>
              <a:t>Who we are</a:t>
            </a:r>
            <a:endParaRPr lang="en-GB" sz="1200" i="1" dirty="0">
              <a:solidFill>
                <a:srgbClr val="214F87"/>
              </a:solidFill>
            </a:endParaRPr>
          </a:p>
          <a:p>
            <a:pPr marL="171450" indent="-171450">
              <a:buFont typeface="Arial" panose="020B0604020202020204" pitchFamily="34" charset="0"/>
              <a:buChar char="•"/>
            </a:pPr>
            <a:r>
              <a:rPr lang="en-GB" sz="1200" i="1" dirty="0">
                <a:solidFill>
                  <a:srgbClr val="214F87"/>
                </a:solidFill>
              </a:rPr>
              <a:t>What </a:t>
            </a:r>
            <a:r>
              <a:rPr lang="en-GB" sz="1200" i="1" dirty="0" smtClean="0">
                <a:solidFill>
                  <a:srgbClr val="214F87"/>
                </a:solidFill>
              </a:rPr>
              <a:t>we </a:t>
            </a:r>
            <a:r>
              <a:rPr lang="en-GB" sz="1200" i="1" dirty="0">
                <a:solidFill>
                  <a:srgbClr val="214F87"/>
                </a:solidFill>
              </a:rPr>
              <a:t>do</a:t>
            </a:r>
          </a:p>
          <a:p>
            <a:pPr marL="171450" indent="-171450">
              <a:buFont typeface="Arial" panose="020B0604020202020204" pitchFamily="34" charset="0"/>
              <a:buChar char="•"/>
            </a:pPr>
            <a:r>
              <a:rPr lang="en-GB" sz="1200" i="1" dirty="0">
                <a:solidFill>
                  <a:srgbClr val="214F87"/>
                </a:solidFill>
              </a:rPr>
              <a:t>Who </a:t>
            </a:r>
            <a:r>
              <a:rPr lang="en-GB" sz="1200" i="1" dirty="0" smtClean="0">
                <a:solidFill>
                  <a:srgbClr val="214F87"/>
                </a:solidFill>
              </a:rPr>
              <a:t>our </a:t>
            </a:r>
            <a:r>
              <a:rPr lang="en-GB" sz="1200" i="1" dirty="0">
                <a:solidFill>
                  <a:srgbClr val="214F87"/>
                </a:solidFill>
              </a:rPr>
              <a:t>clients are</a:t>
            </a:r>
          </a:p>
          <a:p>
            <a:pPr marL="171450" indent="-171450">
              <a:buFont typeface="Arial" panose="020B0604020202020204" pitchFamily="34" charset="0"/>
              <a:buChar char="•"/>
            </a:pPr>
            <a:r>
              <a:rPr lang="en-GB" sz="1200" i="1" dirty="0">
                <a:solidFill>
                  <a:srgbClr val="214F87"/>
                </a:solidFill>
              </a:rPr>
              <a:t>What makes </a:t>
            </a:r>
            <a:r>
              <a:rPr lang="en-GB" sz="1200" i="1" dirty="0" smtClean="0">
                <a:solidFill>
                  <a:srgbClr val="214F87"/>
                </a:solidFill>
              </a:rPr>
              <a:t>us </a:t>
            </a:r>
            <a:r>
              <a:rPr lang="en-GB" sz="1200" i="1" dirty="0">
                <a:solidFill>
                  <a:srgbClr val="214F87"/>
                </a:solidFill>
              </a:rPr>
              <a:t>different</a:t>
            </a:r>
          </a:p>
          <a:p>
            <a:pPr marL="171450" indent="-171450">
              <a:buFont typeface="Arial" panose="020B0604020202020204" pitchFamily="34" charset="0"/>
              <a:buChar char="•"/>
            </a:pPr>
            <a:endParaRPr lang="en-GB" sz="1200" i="1" dirty="0" smtClean="0">
              <a:solidFill>
                <a:srgbClr val="214F87"/>
              </a:solidFill>
            </a:endParaRPr>
          </a:p>
        </p:txBody>
      </p:sp>
      <p:sp>
        <p:nvSpPr>
          <p:cNvPr id="11" name="TextBox 10"/>
          <p:cNvSpPr txBox="1"/>
          <p:nvPr/>
        </p:nvSpPr>
        <p:spPr>
          <a:xfrm>
            <a:off x="395536" y="4437111"/>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Values</a:t>
            </a:r>
            <a:endParaRPr lang="en-GB" sz="1200" b="1" dirty="0">
              <a:solidFill>
                <a:schemeClr val="bg1"/>
              </a:solidFill>
            </a:endParaRPr>
          </a:p>
        </p:txBody>
      </p:sp>
      <p:sp>
        <p:nvSpPr>
          <p:cNvPr id="12" name="TextBox 11"/>
          <p:cNvSpPr txBox="1"/>
          <p:nvPr/>
        </p:nvSpPr>
        <p:spPr>
          <a:xfrm>
            <a:off x="2681026" y="4446404"/>
            <a:ext cx="6120680" cy="1718900"/>
          </a:xfrm>
          <a:prstGeom prst="rect">
            <a:avLst/>
          </a:prstGeom>
          <a:solidFill>
            <a:schemeClr val="bg1">
              <a:lumMod val="95000"/>
            </a:schemeClr>
          </a:solidFill>
        </p:spPr>
        <p:txBody>
          <a:bodyPr wrap="square" rtlCol="0">
            <a:noAutofit/>
          </a:bodyPr>
          <a:lstStyle/>
          <a:p>
            <a:r>
              <a:rPr lang="en-GB" sz="1200" i="1" dirty="0" smtClean="0">
                <a:solidFill>
                  <a:srgbClr val="214F87"/>
                </a:solidFill>
              </a:rPr>
              <a:t>What are the key values that shape the way the company does business?  What will we do or not do in order to fulfil the mission?</a:t>
            </a:r>
          </a:p>
          <a:p>
            <a:pPr marL="171450" indent="-171450">
              <a:buFont typeface="Arial" panose="020B0604020202020204" pitchFamily="34" charset="0"/>
              <a:buChar char="•"/>
            </a:pPr>
            <a:endParaRPr lang="en-GB" sz="1200" i="1" dirty="0" smtClean="0">
              <a:solidFill>
                <a:srgbClr val="214F87"/>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5</a:t>
            </a:fld>
            <a:endParaRPr lang="en-GB" dirty="0"/>
          </a:p>
        </p:txBody>
      </p:sp>
    </p:spTree>
    <p:extLst>
      <p:ext uri="{BB962C8B-B14F-4D97-AF65-F5344CB8AC3E}">
        <p14:creationId xmlns:p14="http://schemas.microsoft.com/office/powerpoint/2010/main" val="1546866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Vision, Mission, Values, </a:t>
            </a:r>
            <a:r>
              <a:rPr lang="en-GB" sz="2000" b="1" smtClean="0">
                <a:solidFill>
                  <a:srgbClr val="F9A763"/>
                </a:solidFill>
                <a:latin typeface="Century Gothic" pitchFamily="34" charset="0"/>
              </a:rPr>
              <a:t>and Goals (</a:t>
            </a:r>
            <a:r>
              <a:rPr lang="en-GB" sz="2000" b="1" dirty="0" smtClean="0">
                <a:solidFill>
                  <a:srgbClr val="F9A763"/>
                </a:solidFill>
                <a:latin typeface="Century Gothic" pitchFamily="34" charset="0"/>
              </a:rPr>
              <a:t>2)</a:t>
            </a:r>
            <a:endParaRPr lang="en-GB" sz="2400" b="1" dirty="0">
              <a:solidFill>
                <a:srgbClr val="F9A763"/>
              </a:solidFill>
              <a:latin typeface="Century Gothic" pitchFamily="34" charset="0"/>
            </a:endParaRPr>
          </a:p>
        </p:txBody>
      </p:sp>
      <p:sp>
        <p:nvSpPr>
          <p:cNvPr id="7" name="TextBox 6"/>
          <p:cNvSpPr txBox="1"/>
          <p:nvPr/>
        </p:nvSpPr>
        <p:spPr>
          <a:xfrm>
            <a:off x="414302"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Business Goals</a:t>
            </a:r>
            <a:endParaRPr lang="en-GB" sz="1200" b="1" dirty="0">
              <a:solidFill>
                <a:schemeClr val="bg1"/>
              </a:solidFill>
            </a:endParaRPr>
          </a:p>
        </p:txBody>
      </p:sp>
      <p:sp>
        <p:nvSpPr>
          <p:cNvPr id="8" name="TextBox 7"/>
          <p:cNvSpPr txBox="1"/>
          <p:nvPr/>
        </p:nvSpPr>
        <p:spPr>
          <a:xfrm>
            <a:off x="2699792" y="1566084"/>
            <a:ext cx="6120680" cy="2871028"/>
          </a:xfrm>
          <a:prstGeom prst="rect">
            <a:avLst/>
          </a:prstGeom>
          <a:solidFill>
            <a:schemeClr val="bg1">
              <a:lumMod val="95000"/>
            </a:schemeClr>
          </a:solidFill>
        </p:spPr>
        <p:txBody>
          <a:bodyPr wrap="square" rtlCol="0">
            <a:noAutofit/>
          </a:bodyPr>
          <a:lstStyle/>
          <a:p>
            <a:r>
              <a:rPr lang="en-GB" sz="1200" i="1" dirty="0" smtClean="0">
                <a:solidFill>
                  <a:srgbClr val="214F87"/>
                </a:solidFill>
              </a:rPr>
              <a:t>What does the business need to achieve and by when?</a:t>
            </a:r>
          </a:p>
          <a:p>
            <a:pPr marL="171450" indent="-171450">
              <a:buFont typeface="Arial" panose="020B0604020202020204" pitchFamily="34" charset="0"/>
              <a:buChar char="•"/>
            </a:pPr>
            <a:endParaRPr lang="en-GB" sz="1200" dirty="0" smtClean="0">
              <a:solidFill>
                <a:srgbClr val="214F87"/>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6</a:t>
            </a:fld>
            <a:endParaRPr lang="en-GB" dirty="0"/>
          </a:p>
        </p:txBody>
      </p:sp>
    </p:spTree>
    <p:extLst>
      <p:ext uri="{BB962C8B-B14F-4D97-AF65-F5344CB8AC3E}">
        <p14:creationId xmlns:p14="http://schemas.microsoft.com/office/powerpoint/2010/main" val="3536348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Product and/or Service</a:t>
            </a:r>
            <a:endParaRPr lang="en-GB" sz="2400" b="1" dirty="0">
              <a:solidFill>
                <a:srgbClr val="F9A763"/>
              </a:solidFill>
              <a:latin typeface="Century Gothic" pitchFamily="34" charset="0"/>
            </a:endParaRPr>
          </a:p>
        </p:txBody>
      </p:sp>
      <p:sp>
        <p:nvSpPr>
          <p:cNvPr id="6" name="TextBox 5"/>
          <p:cNvSpPr txBox="1"/>
          <p:nvPr/>
        </p:nvSpPr>
        <p:spPr>
          <a:xfrm>
            <a:off x="414302"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Product and/or Service</a:t>
            </a:r>
            <a:endParaRPr lang="en-GB" sz="1200" b="1" dirty="0">
              <a:solidFill>
                <a:schemeClr val="bg1"/>
              </a:solidFill>
            </a:endParaRPr>
          </a:p>
        </p:txBody>
      </p:sp>
      <p:sp>
        <p:nvSpPr>
          <p:cNvPr id="7" name="TextBox 6"/>
          <p:cNvSpPr txBox="1"/>
          <p:nvPr/>
        </p:nvSpPr>
        <p:spPr>
          <a:xfrm>
            <a:off x="2699792" y="1566084"/>
            <a:ext cx="6120680" cy="4311188"/>
          </a:xfrm>
          <a:prstGeom prst="rect">
            <a:avLst/>
          </a:prstGeom>
          <a:solidFill>
            <a:schemeClr val="bg1">
              <a:lumMod val="95000"/>
            </a:schemeClr>
          </a:solidFill>
        </p:spPr>
        <p:txBody>
          <a:bodyPr wrap="square" rtlCol="0">
            <a:noAutofit/>
          </a:bodyPr>
          <a:lstStyle/>
          <a:p>
            <a:r>
              <a:rPr lang="en-GB" sz="1200" i="1" dirty="0" smtClean="0">
                <a:solidFill>
                  <a:srgbClr val="214F87"/>
                </a:solidFill>
              </a:rPr>
              <a:t>What product/service will this company be selling</a:t>
            </a:r>
          </a:p>
          <a:p>
            <a:endParaRPr lang="en-GB" sz="1200" i="1" dirty="0" smtClean="0">
              <a:solidFill>
                <a:srgbClr val="214F87"/>
              </a:solidFill>
            </a:endParaRPr>
          </a:p>
          <a:p>
            <a:pPr marL="171450" indent="-171450">
              <a:buFont typeface="Arial" panose="020B0604020202020204" pitchFamily="34" charset="0"/>
              <a:buChar char="•"/>
            </a:pPr>
            <a:r>
              <a:rPr lang="en-GB" sz="1200" i="1" dirty="0" smtClean="0">
                <a:solidFill>
                  <a:srgbClr val="214F87"/>
                </a:solidFill>
              </a:rPr>
              <a:t>What does it do (functionality)?</a:t>
            </a:r>
          </a:p>
          <a:p>
            <a:pPr marL="171450" indent="-171450">
              <a:buFont typeface="Arial" panose="020B0604020202020204" pitchFamily="34" charset="0"/>
              <a:buChar char="•"/>
            </a:pPr>
            <a:r>
              <a:rPr lang="en-GB" sz="1200" i="1" dirty="0" smtClean="0">
                <a:solidFill>
                  <a:srgbClr val="214F87"/>
                </a:solidFill>
              </a:rPr>
              <a:t>What does it do for the customer (</a:t>
            </a:r>
            <a:r>
              <a:rPr lang="en-GB" sz="1200" i="1" dirty="0" err="1" smtClean="0">
                <a:solidFill>
                  <a:srgbClr val="214F87"/>
                </a:solidFill>
              </a:rPr>
              <a:t>ie</a:t>
            </a:r>
            <a:r>
              <a:rPr lang="en-GB" sz="1200" i="1" dirty="0" smtClean="0">
                <a:solidFill>
                  <a:srgbClr val="214F87"/>
                </a:solidFill>
              </a:rPr>
              <a:t> why will they buy it – beware: this is not necessarily the same thing as it’s functionality!)?</a:t>
            </a:r>
          </a:p>
          <a:p>
            <a:pPr marL="171450" indent="-171450">
              <a:buFont typeface="Arial" panose="020B0604020202020204" pitchFamily="34" charset="0"/>
              <a:buChar char="•"/>
            </a:pPr>
            <a:r>
              <a:rPr lang="en-GB" sz="1200" i="1" dirty="0">
                <a:solidFill>
                  <a:srgbClr val="214F87"/>
                </a:solidFill>
              </a:rPr>
              <a:t>How is it better than other </a:t>
            </a:r>
            <a:r>
              <a:rPr lang="en-GB" sz="1200" i="1" dirty="0" smtClean="0">
                <a:solidFill>
                  <a:srgbClr val="214F87"/>
                </a:solidFill>
              </a:rPr>
              <a:t>similar products?</a:t>
            </a:r>
          </a:p>
          <a:p>
            <a:pPr marL="171450" indent="-171450">
              <a:buFont typeface="Arial" panose="020B0604020202020204" pitchFamily="34" charset="0"/>
              <a:buChar char="•"/>
            </a:pPr>
            <a:r>
              <a:rPr lang="en-GB" sz="1200" i="1" dirty="0" smtClean="0">
                <a:solidFill>
                  <a:srgbClr val="214F87"/>
                </a:solidFill>
              </a:rPr>
              <a:t>Are there any other offerings that are integral to the product (</a:t>
            </a:r>
            <a:r>
              <a:rPr lang="en-GB" sz="1200" i="1" dirty="0" err="1" smtClean="0">
                <a:solidFill>
                  <a:srgbClr val="214F87"/>
                </a:solidFill>
              </a:rPr>
              <a:t>eg</a:t>
            </a:r>
            <a:r>
              <a:rPr lang="en-GB" sz="1200" i="1" dirty="0" smtClean="0">
                <a:solidFill>
                  <a:srgbClr val="214F87"/>
                </a:solidFill>
              </a:rPr>
              <a:t> service contracts, consumables, ongoing relationship drivers </a:t>
            </a:r>
            <a:r>
              <a:rPr lang="en-GB" sz="1200" i="1" dirty="0" err="1" smtClean="0">
                <a:solidFill>
                  <a:srgbClr val="214F87"/>
                </a:solidFill>
              </a:rPr>
              <a:t>etc</a:t>
            </a:r>
            <a:r>
              <a:rPr lang="en-GB" sz="1200" i="1" dirty="0" smtClean="0">
                <a:solidFill>
                  <a:srgbClr val="214F87"/>
                </a:solidFill>
              </a:rPr>
              <a:t>)?</a:t>
            </a:r>
          </a:p>
          <a:p>
            <a:pPr marL="171450" indent="-171450">
              <a:buFont typeface="Arial" panose="020B0604020202020204" pitchFamily="34" charset="0"/>
              <a:buChar char="•"/>
            </a:pPr>
            <a:r>
              <a:rPr lang="en-GB" sz="1200" i="1" dirty="0" smtClean="0">
                <a:solidFill>
                  <a:srgbClr val="214F87"/>
                </a:solidFill>
              </a:rPr>
              <a:t>Other products that are complimentary or substitutes?</a:t>
            </a:r>
          </a:p>
          <a:p>
            <a:pPr marL="171450" indent="-171450">
              <a:buFont typeface="Arial" panose="020B0604020202020204" pitchFamily="34" charset="0"/>
              <a:buChar char="•"/>
            </a:pPr>
            <a:r>
              <a:rPr lang="en-GB" sz="1200" i="1" dirty="0" smtClean="0">
                <a:solidFill>
                  <a:srgbClr val="214F87"/>
                </a:solidFill>
              </a:rPr>
              <a:t>Pricing of the product</a:t>
            </a:r>
            <a:endParaRPr lang="en-GB" sz="1200" i="1" dirty="0">
              <a:solidFill>
                <a:srgbClr val="214F87"/>
              </a:solidFill>
            </a:endParaRPr>
          </a:p>
          <a:p>
            <a:pPr marL="171450" indent="-171450">
              <a:buFont typeface="Arial" panose="020B0604020202020204" pitchFamily="34" charset="0"/>
              <a:buChar char="•"/>
            </a:pPr>
            <a:endParaRPr lang="en-GB" sz="1200" i="1" dirty="0" smtClean="0">
              <a:solidFill>
                <a:srgbClr val="214F87"/>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7</a:t>
            </a:fld>
            <a:endParaRPr lang="en-GB" dirty="0"/>
          </a:p>
        </p:txBody>
      </p:sp>
    </p:spTree>
    <p:extLst>
      <p:ext uri="{BB962C8B-B14F-4D97-AF65-F5344CB8AC3E}">
        <p14:creationId xmlns:p14="http://schemas.microsoft.com/office/powerpoint/2010/main" val="625204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Market</a:t>
            </a:r>
            <a:endParaRPr lang="en-GB" sz="2400" b="1" dirty="0">
              <a:solidFill>
                <a:srgbClr val="F9A763"/>
              </a:solidFill>
              <a:latin typeface="Century Gothic" pitchFamily="34" charset="0"/>
            </a:endParaRPr>
          </a:p>
        </p:txBody>
      </p:sp>
      <p:sp>
        <p:nvSpPr>
          <p:cNvPr id="7" name="TextBox 6"/>
          <p:cNvSpPr txBox="1"/>
          <p:nvPr/>
        </p:nvSpPr>
        <p:spPr>
          <a:xfrm>
            <a:off x="414302" y="1412776"/>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Market for the product</a:t>
            </a:r>
            <a:endParaRPr lang="en-GB" sz="1200" b="1" dirty="0">
              <a:solidFill>
                <a:schemeClr val="bg1"/>
              </a:solidFill>
            </a:endParaRPr>
          </a:p>
        </p:txBody>
      </p:sp>
      <p:sp>
        <p:nvSpPr>
          <p:cNvPr id="8" name="TextBox 7"/>
          <p:cNvSpPr txBox="1"/>
          <p:nvPr/>
        </p:nvSpPr>
        <p:spPr>
          <a:xfrm>
            <a:off x="2699792" y="1422068"/>
            <a:ext cx="6120680" cy="4671228"/>
          </a:xfrm>
          <a:prstGeom prst="rect">
            <a:avLst/>
          </a:prstGeom>
          <a:solidFill>
            <a:schemeClr val="bg1">
              <a:lumMod val="95000"/>
            </a:schemeClr>
          </a:solidFill>
        </p:spPr>
        <p:txBody>
          <a:bodyPr wrap="square" rtlCol="0">
            <a:noAutofit/>
          </a:bodyPr>
          <a:lstStyle/>
          <a:p>
            <a:pPr marL="171450" indent="-171450">
              <a:buFont typeface="Arial" panose="020B0604020202020204" pitchFamily="34" charset="0"/>
              <a:buChar char="•"/>
            </a:pPr>
            <a:r>
              <a:rPr lang="en-GB" sz="1200" i="1" dirty="0" smtClean="0">
                <a:solidFill>
                  <a:srgbClr val="214F87"/>
                </a:solidFill>
              </a:rPr>
              <a:t>Description of the market in order to define it (building on the definition of the product from previous section):</a:t>
            </a:r>
          </a:p>
          <a:p>
            <a:pPr marL="171450" indent="-171450">
              <a:buFont typeface="Arial" panose="020B0604020202020204" pitchFamily="34" charset="0"/>
              <a:buChar char="•"/>
            </a:pPr>
            <a:endParaRPr lang="en-GB" sz="1200" i="1" dirty="0" smtClean="0">
              <a:solidFill>
                <a:srgbClr val="214F87"/>
              </a:solidFill>
            </a:endParaRPr>
          </a:p>
          <a:p>
            <a:pPr marL="628650" lvl="1" indent="-171450">
              <a:buFont typeface="Arial" panose="020B0604020202020204" pitchFamily="34" charset="0"/>
              <a:buChar char="•"/>
            </a:pPr>
            <a:r>
              <a:rPr lang="en-GB" sz="1200" i="1" dirty="0" smtClean="0">
                <a:solidFill>
                  <a:srgbClr val="214F87"/>
                </a:solidFill>
              </a:rPr>
              <a:t>Geographic </a:t>
            </a:r>
            <a:r>
              <a:rPr lang="en-GB" sz="1200" i="1" dirty="0">
                <a:solidFill>
                  <a:srgbClr val="214F87"/>
                </a:solidFill>
              </a:rPr>
              <a:t>area</a:t>
            </a:r>
          </a:p>
          <a:p>
            <a:pPr marL="628650" lvl="1" indent="-171450">
              <a:buFont typeface="Arial" panose="020B0604020202020204" pitchFamily="34" charset="0"/>
              <a:buChar char="•"/>
            </a:pPr>
            <a:r>
              <a:rPr lang="en-GB" sz="1200" i="1" dirty="0" smtClean="0">
                <a:solidFill>
                  <a:srgbClr val="214F87"/>
                </a:solidFill>
              </a:rPr>
              <a:t>General types of customer and numbers of them (individuals, businesses </a:t>
            </a:r>
            <a:r>
              <a:rPr lang="en-GB" sz="1200" i="1" dirty="0" err="1" smtClean="0">
                <a:solidFill>
                  <a:srgbClr val="214F87"/>
                </a:solidFill>
              </a:rPr>
              <a:t>etc</a:t>
            </a:r>
            <a:r>
              <a:rPr lang="en-GB" sz="1200" i="1" dirty="0" smtClean="0">
                <a:solidFill>
                  <a:srgbClr val="214F87"/>
                </a:solidFill>
              </a:rPr>
              <a:t>)</a:t>
            </a:r>
          </a:p>
          <a:p>
            <a:pPr marL="628650" lvl="1" indent="-171450">
              <a:buFont typeface="Arial" panose="020B0604020202020204" pitchFamily="34" charset="0"/>
              <a:buChar char="•"/>
            </a:pPr>
            <a:r>
              <a:rPr lang="en-GB" sz="1200" i="1" dirty="0" smtClean="0">
                <a:solidFill>
                  <a:srgbClr val="214F87"/>
                </a:solidFill>
              </a:rPr>
              <a:t>Size of the market (numbers of units sold/number of transactions, value of units/transactions sold)</a:t>
            </a:r>
          </a:p>
          <a:p>
            <a:pPr marL="628650" lvl="1" indent="-171450">
              <a:buFont typeface="Arial" panose="020B0604020202020204" pitchFamily="34" charset="0"/>
              <a:buChar char="•"/>
            </a:pPr>
            <a:r>
              <a:rPr lang="en-GB" sz="1200" i="1" dirty="0" smtClean="0">
                <a:solidFill>
                  <a:srgbClr val="214F87"/>
                </a:solidFill>
              </a:rPr>
              <a:t>Historic growth rates</a:t>
            </a:r>
          </a:p>
          <a:p>
            <a:pPr marL="628650" lvl="1" indent="-171450">
              <a:buFont typeface="Arial" panose="020B0604020202020204" pitchFamily="34" charset="0"/>
              <a:buChar char="•"/>
            </a:pPr>
            <a:r>
              <a:rPr lang="en-GB" sz="1200" i="1" dirty="0" smtClean="0">
                <a:solidFill>
                  <a:srgbClr val="214F87"/>
                </a:solidFill>
              </a:rPr>
              <a:t>Projected growth rates</a:t>
            </a:r>
          </a:p>
          <a:p>
            <a:pPr marL="628650" lvl="1" indent="-171450">
              <a:buFont typeface="Arial" panose="020B0604020202020204" pitchFamily="34" charset="0"/>
              <a:buChar char="•"/>
            </a:pPr>
            <a:r>
              <a:rPr lang="en-GB" sz="1200" i="1" dirty="0" smtClean="0">
                <a:solidFill>
                  <a:srgbClr val="214F87"/>
                </a:solidFill>
              </a:rPr>
              <a:t>Number of competitors in the market</a:t>
            </a:r>
          </a:p>
          <a:p>
            <a:pPr marL="628650" lvl="1" indent="-171450">
              <a:buFont typeface="Arial" panose="020B0604020202020204" pitchFamily="34" charset="0"/>
              <a:buChar char="•"/>
            </a:pPr>
            <a:r>
              <a:rPr lang="en-GB" sz="1200" i="1" dirty="0" smtClean="0">
                <a:solidFill>
                  <a:srgbClr val="214F87"/>
                </a:solidFill>
              </a:rPr>
              <a:t>Concentration of competitors (</a:t>
            </a:r>
            <a:r>
              <a:rPr lang="en-GB" sz="1200" i="1" dirty="0" err="1" smtClean="0">
                <a:solidFill>
                  <a:srgbClr val="214F87"/>
                </a:solidFill>
              </a:rPr>
              <a:t>ie</a:t>
            </a:r>
            <a:r>
              <a:rPr lang="en-GB" sz="1200" i="1" dirty="0" smtClean="0">
                <a:solidFill>
                  <a:srgbClr val="214F87"/>
                </a:solidFill>
              </a:rPr>
              <a:t> how much of the market is accounted for by the top 3, top 5, and top 10).</a:t>
            </a:r>
          </a:p>
          <a:p>
            <a:pPr marL="628650" lvl="1" indent="-171450">
              <a:buFont typeface="Arial" panose="020B0604020202020204" pitchFamily="34" charset="0"/>
              <a:buChar char="•"/>
            </a:pPr>
            <a:r>
              <a:rPr lang="en-GB" sz="1200" i="1" dirty="0" smtClean="0">
                <a:solidFill>
                  <a:srgbClr val="214F87"/>
                </a:solidFill>
              </a:rPr>
              <a:t>Current trends in the market, why they are happening and what they mean for the future of the market</a:t>
            </a:r>
          </a:p>
          <a:p>
            <a:pPr marL="628650" lvl="1" indent="-171450">
              <a:buFont typeface="Arial" panose="020B0604020202020204" pitchFamily="34" charset="0"/>
              <a:buChar char="•"/>
            </a:pPr>
            <a:r>
              <a:rPr lang="en-GB" sz="1200" i="1" dirty="0" smtClean="0">
                <a:solidFill>
                  <a:srgbClr val="214F87"/>
                </a:solidFill>
              </a:rPr>
              <a:t>Any special regulation that is relevant to the market</a:t>
            </a:r>
          </a:p>
          <a:p>
            <a:pPr marL="628650" lvl="1" indent="-171450">
              <a:buFont typeface="Arial" panose="020B0604020202020204" pitchFamily="34" charset="0"/>
              <a:buChar char="•"/>
            </a:pPr>
            <a:r>
              <a:rPr lang="en-GB" sz="1200" i="1" dirty="0" smtClean="0">
                <a:solidFill>
                  <a:srgbClr val="214F87"/>
                </a:solidFill>
              </a:rPr>
              <a:t>Your current share of the market and hoped-for share of the market</a:t>
            </a:r>
          </a:p>
          <a:p>
            <a:pPr marL="628650" lvl="1" indent="-171450">
              <a:buFont typeface="Arial" panose="020B0604020202020204" pitchFamily="34" charset="0"/>
              <a:buChar char="•"/>
            </a:pPr>
            <a:endParaRPr lang="en-GB" sz="1200" i="1" dirty="0" smtClean="0">
              <a:solidFill>
                <a:srgbClr val="214F87"/>
              </a:solidFill>
            </a:endParaRPr>
          </a:p>
          <a:p>
            <a:pPr marL="628650" lvl="1" indent="-171450">
              <a:buFont typeface="Arial" panose="020B0604020202020204" pitchFamily="34" charset="0"/>
              <a:buChar char="•"/>
            </a:pPr>
            <a:endParaRPr lang="en-GB" sz="1200" i="1" dirty="0" smtClean="0">
              <a:solidFill>
                <a:srgbClr val="214F87"/>
              </a:solidFill>
            </a:endParaRPr>
          </a:p>
          <a:p>
            <a:pPr marL="171450" indent="-171450">
              <a:buFont typeface="Arial" panose="020B0604020202020204" pitchFamily="34" charset="0"/>
              <a:buChar char="•"/>
            </a:pPr>
            <a:endParaRPr lang="en-GB" sz="1200" dirty="0" smtClean="0">
              <a:solidFill>
                <a:srgbClr val="214F87"/>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024"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4"/>
          </p:nvPr>
        </p:nvSpPr>
        <p:spPr/>
        <p:txBody>
          <a:bodyPr/>
          <a:lstStyle/>
          <a:p>
            <a:fld id="{86BC9DE8-FC2A-4EF9-935D-2018867125CA}" type="slidenum">
              <a:rPr lang="en-GB" smtClean="0"/>
              <a:pPr/>
              <a:t>8</a:t>
            </a:fld>
            <a:endParaRPr lang="en-GB" dirty="0"/>
          </a:p>
        </p:txBody>
      </p:sp>
    </p:spTree>
    <p:extLst>
      <p:ext uri="{BB962C8B-B14F-4D97-AF65-F5344CB8AC3E}">
        <p14:creationId xmlns:p14="http://schemas.microsoft.com/office/powerpoint/2010/main" val="101792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5616624" cy="400110"/>
          </a:xfrm>
          <a:prstGeom prst="rect">
            <a:avLst/>
          </a:prstGeom>
          <a:noFill/>
        </p:spPr>
        <p:txBody>
          <a:bodyPr wrap="square" rtlCol="0">
            <a:spAutoFit/>
          </a:bodyPr>
          <a:lstStyle/>
          <a:p>
            <a:r>
              <a:rPr lang="en-GB" sz="2000" b="1" dirty="0" smtClean="0">
                <a:solidFill>
                  <a:srgbClr val="F9A763"/>
                </a:solidFill>
                <a:latin typeface="Century Gothic" pitchFamily="34" charset="0"/>
              </a:rPr>
              <a:t>Competition</a:t>
            </a:r>
            <a:endParaRPr lang="en-GB" sz="2400" b="1" dirty="0">
              <a:solidFill>
                <a:srgbClr val="F9A763"/>
              </a:solidFill>
              <a:latin typeface="Century Gothic" pitchFamily="34" charset="0"/>
            </a:endParaRPr>
          </a:p>
        </p:txBody>
      </p:sp>
      <p:sp>
        <p:nvSpPr>
          <p:cNvPr id="5" name="TextBox 4"/>
          <p:cNvSpPr txBox="1"/>
          <p:nvPr/>
        </p:nvSpPr>
        <p:spPr>
          <a:xfrm>
            <a:off x="414302" y="1556792"/>
            <a:ext cx="2069466" cy="648073"/>
          </a:xfrm>
          <a:prstGeom prst="rect">
            <a:avLst/>
          </a:prstGeom>
          <a:solidFill>
            <a:srgbClr val="214F87"/>
          </a:solidFill>
        </p:spPr>
        <p:txBody>
          <a:bodyPr wrap="square" rtlCol="0" anchor="ctr">
            <a:noAutofit/>
          </a:bodyPr>
          <a:lstStyle/>
          <a:p>
            <a:r>
              <a:rPr lang="en-GB" sz="1200" b="1" dirty="0" smtClean="0">
                <a:solidFill>
                  <a:schemeClr val="bg1"/>
                </a:solidFill>
              </a:rPr>
              <a:t>Competition</a:t>
            </a:r>
            <a:endParaRPr lang="en-GB" sz="1200" b="1" dirty="0">
              <a:solidFill>
                <a:schemeClr val="bg1"/>
              </a:solidFill>
            </a:endParaRPr>
          </a:p>
        </p:txBody>
      </p:sp>
      <p:sp>
        <p:nvSpPr>
          <p:cNvPr id="6" name="TextBox 5"/>
          <p:cNvSpPr txBox="1"/>
          <p:nvPr/>
        </p:nvSpPr>
        <p:spPr>
          <a:xfrm>
            <a:off x="2699792" y="1566084"/>
            <a:ext cx="6120680" cy="638781"/>
          </a:xfrm>
          <a:prstGeom prst="rect">
            <a:avLst/>
          </a:prstGeom>
          <a:solidFill>
            <a:schemeClr val="bg1">
              <a:lumMod val="95000"/>
            </a:schemeClr>
          </a:solidFill>
        </p:spPr>
        <p:txBody>
          <a:bodyPr wrap="square" rtlCol="0">
            <a:noAutofit/>
          </a:bodyPr>
          <a:lstStyle/>
          <a:p>
            <a:r>
              <a:rPr lang="en-GB" sz="1200" i="1" dirty="0" smtClean="0">
                <a:solidFill>
                  <a:srgbClr val="214F87"/>
                </a:solidFill>
              </a:rPr>
              <a:t>Who are they, how big are they, how much cash do they have, who owns them, what else do they sell, who do they sell to, how do they sell it?</a:t>
            </a:r>
          </a:p>
          <a:p>
            <a:pPr marL="171450" indent="-171450">
              <a:buFont typeface="Arial" panose="020B0604020202020204" pitchFamily="34" charset="0"/>
              <a:buChar char="•"/>
            </a:pPr>
            <a:endParaRPr lang="en-GB" sz="1200" dirty="0" smtClean="0">
              <a:solidFill>
                <a:srgbClr val="214F87"/>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83992129"/>
              </p:ext>
            </p:extLst>
          </p:nvPr>
        </p:nvGraphicFramePr>
        <p:xfrm>
          <a:off x="414302" y="2420888"/>
          <a:ext cx="8334168" cy="2077720"/>
        </p:xfrm>
        <a:graphic>
          <a:graphicData uri="http://schemas.openxmlformats.org/drawingml/2006/table">
            <a:tbl>
              <a:tblPr firstRow="1" bandRow="1">
                <a:tableStyleId>{5C22544A-7EE6-4342-B048-85BDC9FD1C3A}</a:tableStyleId>
              </a:tblPr>
              <a:tblGrid>
                <a:gridCol w="1041771"/>
                <a:gridCol w="1041771"/>
                <a:gridCol w="1041771"/>
                <a:gridCol w="1041771"/>
                <a:gridCol w="1041771"/>
                <a:gridCol w="1041771"/>
                <a:gridCol w="1041771"/>
                <a:gridCol w="1041771"/>
              </a:tblGrid>
              <a:tr h="370840">
                <a:tc>
                  <a:txBody>
                    <a:bodyPr/>
                    <a:lstStyle/>
                    <a:p>
                      <a:r>
                        <a:rPr lang="en-GB" sz="1100" dirty="0" smtClean="0"/>
                        <a:t>Competitor name</a:t>
                      </a:r>
                      <a:endParaRPr lang="en-GB" sz="1100" dirty="0"/>
                    </a:p>
                  </a:txBody>
                  <a:tcPr/>
                </a:tc>
                <a:tc>
                  <a:txBody>
                    <a:bodyPr/>
                    <a:lstStyle/>
                    <a:p>
                      <a:r>
                        <a:rPr lang="en-GB" sz="1100" dirty="0" smtClean="0"/>
                        <a:t>Market share (%)</a:t>
                      </a:r>
                      <a:endParaRPr lang="en-GB" sz="1100" dirty="0"/>
                    </a:p>
                  </a:txBody>
                  <a:tcPr/>
                </a:tc>
                <a:tc>
                  <a:txBody>
                    <a:bodyPr/>
                    <a:lstStyle/>
                    <a:p>
                      <a:r>
                        <a:rPr lang="en-GB" sz="1100" dirty="0" smtClean="0"/>
                        <a:t>Turnover</a:t>
                      </a:r>
                      <a:endParaRPr lang="en-GB" sz="1100" dirty="0"/>
                    </a:p>
                  </a:txBody>
                  <a:tcPr/>
                </a:tc>
                <a:tc>
                  <a:txBody>
                    <a:bodyPr/>
                    <a:lstStyle/>
                    <a:p>
                      <a:r>
                        <a:rPr lang="en-GB" sz="1100" dirty="0" smtClean="0"/>
                        <a:t>Cash on hand</a:t>
                      </a:r>
                      <a:endParaRPr lang="en-GB" sz="1100" dirty="0"/>
                    </a:p>
                  </a:txBody>
                  <a:tcPr/>
                </a:tc>
                <a:tc>
                  <a:txBody>
                    <a:bodyPr/>
                    <a:lstStyle/>
                    <a:p>
                      <a:r>
                        <a:rPr lang="en-GB" sz="1100" dirty="0" smtClean="0"/>
                        <a:t>Who owns them</a:t>
                      </a:r>
                      <a:endParaRPr lang="en-GB" sz="1100" dirty="0"/>
                    </a:p>
                  </a:txBody>
                  <a:tcPr/>
                </a:tc>
                <a:tc>
                  <a:txBody>
                    <a:bodyPr/>
                    <a:lstStyle/>
                    <a:p>
                      <a:r>
                        <a:rPr lang="en-GB" sz="1100" dirty="0" smtClean="0"/>
                        <a:t>Products/ Services</a:t>
                      </a:r>
                      <a:endParaRPr lang="en-GB" sz="1100" dirty="0"/>
                    </a:p>
                  </a:txBody>
                  <a:tcPr/>
                </a:tc>
                <a:tc>
                  <a:txBody>
                    <a:bodyPr/>
                    <a:lstStyle/>
                    <a:p>
                      <a:r>
                        <a:rPr lang="en-GB" sz="1100" dirty="0" smtClean="0"/>
                        <a:t>Customers – who are they?</a:t>
                      </a:r>
                      <a:endParaRPr lang="en-GB" sz="1100" dirty="0"/>
                    </a:p>
                  </a:txBody>
                  <a:tcPr/>
                </a:tc>
                <a:tc>
                  <a:txBody>
                    <a:bodyPr/>
                    <a:lstStyle/>
                    <a:p>
                      <a:r>
                        <a:rPr lang="en-GB" sz="1100" dirty="0" smtClean="0"/>
                        <a:t>Sales approach</a:t>
                      </a:r>
                      <a:endParaRPr lang="en-GB" sz="1100" dirty="0"/>
                    </a:p>
                  </a:txBody>
                  <a:tcPr/>
                </a:tc>
              </a:tr>
              <a:tr h="370840">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r>
              <a:tr h="370840">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r>
            </a:tbl>
          </a:graphicData>
        </a:graphic>
      </p:graphicFrame>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7242" y="435442"/>
            <a:ext cx="1531448" cy="77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6"/>
          <p:cNvSpPr>
            <a:spLocks noGrp="1"/>
          </p:cNvSpPr>
          <p:nvPr>
            <p:ph type="sldNum" sz="quarter" idx="4"/>
          </p:nvPr>
        </p:nvSpPr>
        <p:spPr/>
        <p:txBody>
          <a:bodyPr/>
          <a:lstStyle/>
          <a:p>
            <a:fld id="{86BC9DE8-FC2A-4EF9-935D-2018867125CA}" type="slidenum">
              <a:rPr lang="en-GB" smtClean="0"/>
              <a:pPr/>
              <a:t>9</a:t>
            </a:fld>
            <a:endParaRPr lang="en-GB" dirty="0"/>
          </a:p>
        </p:txBody>
      </p:sp>
    </p:spTree>
    <p:extLst>
      <p:ext uri="{BB962C8B-B14F-4D97-AF65-F5344CB8AC3E}">
        <p14:creationId xmlns:p14="http://schemas.microsoft.com/office/powerpoint/2010/main" val="3743806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PPT Template</Template>
  <TotalTime>388</TotalTime>
  <Words>3037</Words>
  <Application>Microsoft Office PowerPoint</Application>
  <PresentationFormat>On-screen Show (4:3)</PresentationFormat>
  <Paragraphs>581</Paragraphs>
  <Slides>31</Slides>
  <Notes>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New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Evelyn Gutteridge</cp:lastModifiedBy>
  <cp:revision>35</cp:revision>
  <dcterms:created xsi:type="dcterms:W3CDTF">2014-10-30T10:41:11Z</dcterms:created>
  <dcterms:modified xsi:type="dcterms:W3CDTF">2016-05-16T15:37:40Z</dcterms:modified>
</cp:coreProperties>
</file>